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sldIdLst>
    <p:sldId id="257" r:id="rId2"/>
    <p:sldId id="258" r:id="rId3"/>
    <p:sldId id="259" r:id="rId4"/>
    <p:sldId id="261" r:id="rId5"/>
    <p:sldId id="262" r:id="rId6"/>
    <p:sldId id="263" r:id="rId7"/>
    <p:sldId id="260" r:id="rId8"/>
    <p:sldId id="271" r:id="rId9"/>
    <p:sldId id="272" r:id="rId10"/>
    <p:sldId id="273" r:id="rId11"/>
    <p:sldId id="274" r:id="rId12"/>
    <p:sldId id="275" r:id="rId13"/>
    <p:sldId id="276" r:id="rId14"/>
    <p:sldId id="299" r:id="rId15"/>
    <p:sldId id="300" r:id="rId16"/>
    <p:sldId id="301" r:id="rId17"/>
    <p:sldId id="302" r:id="rId18"/>
    <p:sldId id="264" r:id="rId19"/>
    <p:sldId id="265" r:id="rId20"/>
    <p:sldId id="266" r:id="rId21"/>
    <p:sldId id="268" r:id="rId22"/>
    <p:sldId id="269" r:id="rId23"/>
    <p:sldId id="277" r:id="rId24"/>
    <p:sldId id="278" r:id="rId25"/>
    <p:sldId id="279" r:id="rId26"/>
    <p:sldId id="280" r:id="rId27"/>
    <p:sldId id="281" r:id="rId28"/>
    <p:sldId id="270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8" r:id="rId57"/>
    <p:sldId id="313" r:id="rId58"/>
    <p:sldId id="319" r:id="rId59"/>
    <p:sldId id="314" r:id="rId60"/>
    <p:sldId id="320" r:id="rId61"/>
    <p:sldId id="315" r:id="rId62"/>
    <p:sldId id="321" r:id="rId63"/>
    <p:sldId id="316" r:id="rId64"/>
    <p:sldId id="317" r:id="rId65"/>
    <p:sldId id="324" r:id="rId66"/>
    <p:sldId id="323" r:id="rId67"/>
    <p:sldId id="325" r:id="rId68"/>
    <p:sldId id="326" r:id="rId69"/>
    <p:sldId id="327" r:id="rId70"/>
    <p:sldId id="338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40" r:id="rId82"/>
    <p:sldId id="341" r:id="rId83"/>
    <p:sldId id="342" r:id="rId84"/>
    <p:sldId id="345" r:id="rId85"/>
    <p:sldId id="346" r:id="rId86"/>
    <p:sldId id="347" r:id="rId87"/>
    <p:sldId id="348" r:id="rId88"/>
    <p:sldId id="349" r:id="rId89"/>
    <p:sldId id="343" r:id="rId90"/>
    <p:sldId id="350" r:id="rId91"/>
    <p:sldId id="351" r:id="rId92"/>
    <p:sldId id="353" r:id="rId93"/>
    <p:sldId id="354" r:id="rId94"/>
    <p:sldId id="352" r:id="rId95"/>
    <p:sldId id="364" r:id="rId96"/>
    <p:sldId id="355" r:id="rId97"/>
    <p:sldId id="356" r:id="rId98"/>
    <p:sldId id="357" r:id="rId99"/>
    <p:sldId id="358" r:id="rId100"/>
    <p:sldId id="359" r:id="rId101"/>
    <p:sldId id="360" r:id="rId102"/>
    <p:sldId id="362" r:id="rId103"/>
    <p:sldId id="363" r:id="rId104"/>
    <p:sldId id="33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B61F31-5830-EB41-8507-93D6004D1632}">
          <p14:sldIdLst>
            <p14:sldId id="257"/>
          </p14:sldIdLst>
        </p14:section>
        <p14:section name="In vivo OLD" id="{94396542-9612-D544-8F14-2C8181B7B272}">
          <p14:sldIdLst>
            <p14:sldId id="258"/>
            <p14:sldId id="259"/>
            <p14:sldId id="261"/>
            <p14:sldId id="262"/>
            <p14:sldId id="263"/>
            <p14:sldId id="260"/>
            <p14:sldId id="271"/>
            <p14:sldId id="272"/>
            <p14:sldId id="273"/>
            <p14:sldId id="274"/>
            <p14:sldId id="275"/>
            <p14:sldId id="276"/>
            <p14:sldId id="299"/>
            <p14:sldId id="300"/>
            <p14:sldId id="301"/>
            <p14:sldId id="302"/>
            <p14:sldId id="264"/>
          </p14:sldIdLst>
        </p14:section>
        <p14:section name="Brainweb" id="{722EFADD-BB9A-5E46-B2E9-A46854422A8F}">
          <p14:sldIdLst>
            <p14:sldId id="265"/>
            <p14:sldId id="266"/>
            <p14:sldId id="268"/>
            <p14:sldId id="269"/>
            <p14:sldId id="277"/>
            <p14:sldId id="278"/>
            <p14:sldId id="279"/>
            <p14:sldId id="280"/>
            <p14:sldId id="281"/>
            <p14:sldId id="270"/>
            <p14:sldId id="282"/>
            <p14:sldId id="283"/>
            <p14:sldId id="284"/>
          </p14:sldIdLst>
        </p14:section>
        <p14:section name="Version 8 Results" id="{73EA1443-1F7D-9349-8C84-68C8AD8CC312}">
          <p14:sldIdLst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Version 9 Rsults" id="{90CE88C9-E663-5E4D-943E-31BA8DC20CCE}">
          <p14:sldIdLst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data prep v2" id="{CC5C4617-3C2F-E749-8941-9347F94DBB69}">
          <p14:sldIdLst>
            <p14:sldId id="303"/>
            <p14:sldId id="304"/>
            <p14:sldId id="305"/>
          </p14:sldIdLst>
        </p14:section>
        <p14:section name="version 11 results" id="{D0135915-683C-6A4A-8384-41CE898623D2}">
          <p14:sldIdLst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data prep v2+ COIL mask" id="{C61EA42E-1C38-834F-A5BC-9222D5F10526}">
          <p14:sldIdLst>
            <p14:sldId id="318"/>
            <p14:sldId id="313"/>
            <p14:sldId id="319"/>
            <p14:sldId id="314"/>
            <p14:sldId id="320"/>
            <p14:sldId id="315"/>
            <p14:sldId id="321"/>
            <p14:sldId id="316"/>
            <p14:sldId id="317"/>
            <p14:sldId id="324"/>
            <p14:sldId id="323"/>
          </p14:sldIdLst>
        </p14:section>
        <p14:section name="data prep v3" id="{FDFFE799-8FE9-CE4D-A1BF-D17A03EE7D1F}">
          <p14:sldIdLst>
            <p14:sldId id="325"/>
            <p14:sldId id="326"/>
            <p14:sldId id="327"/>
            <p14:sldId id="338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v12 results" id="{6702F345-E9D5-A947-A84B-FB2037FC071A}">
          <p14:sldIdLst>
            <p14:sldId id="337"/>
            <p14:sldId id="340"/>
            <p14:sldId id="341"/>
          </p14:sldIdLst>
        </p14:section>
        <p14:section name="v15 results" id="{9B1ED21A-7345-4F4B-9D80-8C13DE3C24F7}">
          <p14:sldIdLst>
            <p14:sldId id="342"/>
            <p14:sldId id="345"/>
            <p14:sldId id="346"/>
            <p14:sldId id="347"/>
            <p14:sldId id="348"/>
            <p14:sldId id="349"/>
            <p14:sldId id="343"/>
            <p14:sldId id="350"/>
            <p14:sldId id="351"/>
          </p14:sldIdLst>
        </p14:section>
        <p14:section name="data prep v4" id="{D5F77AC7-37EA-6A4F-B099-9636EDE6CB48}">
          <p14:sldIdLst>
            <p14:sldId id="353"/>
            <p14:sldId id="354"/>
            <p14:sldId id="352"/>
            <p14:sldId id="364"/>
          </p14:sldIdLst>
        </p14:section>
        <p14:section name="v20 training" id="{C30150A5-5533-4F42-AE60-65A3375E808A}">
          <p14:sldIdLst>
            <p14:sldId id="355"/>
            <p14:sldId id="356"/>
            <p14:sldId id="357"/>
            <p14:sldId id="358"/>
            <p14:sldId id="359"/>
            <p14:sldId id="360"/>
            <p14:sldId id="362"/>
            <p14:sldId id="363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55"/>
    <p:restoredTop sz="94663"/>
  </p:normalViewPr>
  <p:slideViewPr>
    <p:cSldViewPr snapToGrid="0">
      <p:cViewPr varScale="1">
        <p:scale>
          <a:sx n="152" d="100"/>
          <a:sy n="152" d="100"/>
        </p:scale>
        <p:origin x="200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E2EBC-C218-7444-B1E5-6051B80B9778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A03F7-AEA9-534C-B107-739140D87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5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A03F7-AEA9-534C-B107-739140D8734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A03F7-AEA9-534C-B107-739140D8734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19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A03F7-AEA9-534C-B107-739140D8734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11F0-303D-6650-8241-7AD7A3BFF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58C19-ED14-558D-C07A-25198E9C2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871D6-1FC8-7E94-7B79-40C22AAC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52DA-5132-BE4F-42CD-8B04BBC93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17AF7-12DB-1118-F0FF-A370C094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5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E293-B85D-9894-FEB4-881F49FB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F29B4-CA58-A79E-A6DC-408CD44EC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1EA2C-B188-51B4-3790-9DE2AFEB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6972-0CB7-8E4C-4B18-DFA99C78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79C30-88B5-D84C-1FFE-6EE5ACBF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87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39170-C73B-7515-B4B4-35CD3F84E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3945D-B875-8A9E-925E-3257A1EBE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A70BC-F1AE-B0E2-5118-6476D92B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48D4D-ADCF-ABF7-78FA-6B2B5B9E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17E22-9674-3EC1-5756-E173CF8E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9B7D-5301-6F16-D81F-FC776B85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F78D-D435-D9BC-6EB2-16726F52B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C3B1-A721-931C-97BE-AB16037E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C75AA-3362-1B58-BDCB-CD73CB73B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D2D35-2D1C-3A77-A5B2-73B2ABE2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34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B7FB-00ED-CD93-0DB6-C5AF5460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8C58D-DA7B-B8D1-FE6E-943C08648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17227-20B4-6A18-01C7-88A34D4A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92AD0-ACFE-1972-ADEC-533C2AF2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A30BE-5A01-514F-C9DE-F74F8345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23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1E3A-D7E4-BE04-092B-85DC8886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29F34-C3A4-C4BB-7036-F88CA2813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C9D9D-6897-9DB0-BA66-662E02117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42B-74AC-7AEA-E1EC-1E38C80F4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A2D18-484F-0CF5-DB10-8A4ECD5E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55C82-2B8A-5CC7-1B31-E360F451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BA64-DCFA-5356-6E91-2FE3DD46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A70FB-7600-11A4-7832-52D1E921C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1D12A-968C-174D-1DEB-DCBD9930C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5D2EE-4935-C4D9-950B-8D3AAD607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1B1234-7C30-B868-9E56-50B0519B4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F70F1-EF3E-9362-647C-96817D4C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9CA2E-0AF7-DC30-BEEA-7D2E64C4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47FEE-FC5F-7DAB-235E-38A855C4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71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ACF4-3989-19AF-04AE-4D6DFBF6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E89CE-EBB7-99BA-6DFB-E4367EE0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053C2-F0C2-2B6A-6B93-6A796EF2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78BCD-32E3-27D5-FC72-C45CAF52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5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B4583-9C29-4D7A-E6B7-233E99C3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6FAB9-F471-49F7-1CD6-5BBE4605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D61FA-E995-3C4F-39EC-E5A88488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6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8ADA-D119-F329-B343-0082B2E6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5929-3A39-E66C-1528-B78AA2C5E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53D42-C6FD-2753-6ADD-280B12F3F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EFAF1-E49D-2B85-F3D3-5CD32CE8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CBB02-136F-847A-72CE-21B8B4B89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DA010-0090-1E3E-D5C2-788E46C8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3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9131F-306B-65A9-EB63-6AE5A04E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809E1-D508-45D2-B549-77BA09DDF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2827E-0BEB-5E1A-7899-3B0CD1019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E8735-EDE0-3F46-912C-01319244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48A2E-6ABE-503A-E02B-4FECF0F8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90960-F75C-15BF-C3C3-CB2C2818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945E9-6C93-AF82-9D23-1162C318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CB4EC-02A1-D3E2-5D85-C918136B3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69694-3380-BDD9-86C6-164CC2C5F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EF8582-B032-7E48-81CF-B0B82B0F530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9DA17-57FE-524B-3191-BE89BC227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A5143-1348-79F4-0CCE-036DD16F5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2DAECE-DF85-0A44-9CF6-9B2DA9E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7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10814348/" TargetMode="External"/><Relationship Id="rId2" Type="http://schemas.openxmlformats.org/officeDocument/2006/relationships/hyperlink" Target="https://www.ncbi.nlm.nih.gov/pmc/articles/PMC693914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linelibrary.wiley.com/doi/10.1002/mrm.24546" TargetMode="External"/><Relationship Id="rId5" Type="http://schemas.openxmlformats.org/officeDocument/2006/relationships/hyperlink" Target="https://www.mdpi.com/2379-139X/8/2/48" TargetMode="External"/><Relationship Id="rId4" Type="http://schemas.openxmlformats.org/officeDocument/2006/relationships/hyperlink" Target="https://www.ncbi.nlm.nih.gov/pmc/articles/PMC9420752/#R26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128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7" Type="http://schemas.openxmlformats.org/officeDocument/2006/relationships/image" Target="../media/image134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7" Type="http://schemas.openxmlformats.org/officeDocument/2006/relationships/image" Target="../media/image140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emf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7" Type="http://schemas.openxmlformats.org/officeDocument/2006/relationships/image" Target="../media/image158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emf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7" Type="http://schemas.openxmlformats.org/officeDocument/2006/relationships/image" Target="../media/image164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7" Type="http://schemas.openxmlformats.org/officeDocument/2006/relationships/image" Target="../media/image170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7" Type="http://schemas.openxmlformats.org/officeDocument/2006/relationships/image" Target="../media/image176.emf"/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emf"/><Relationship Id="rId5" Type="http://schemas.openxmlformats.org/officeDocument/2006/relationships/image" Target="../media/image174.emf"/><Relationship Id="rId4" Type="http://schemas.openxmlformats.org/officeDocument/2006/relationships/image" Target="../media/image17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emf"/><Relationship Id="rId5" Type="http://schemas.openxmlformats.org/officeDocument/2006/relationships/image" Target="../media/image180.emf"/><Relationship Id="rId4" Type="http://schemas.openxmlformats.org/officeDocument/2006/relationships/image" Target="../media/image17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7" Type="http://schemas.openxmlformats.org/officeDocument/2006/relationships/image" Target="../media/image194.emf"/><Relationship Id="rId2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emf"/><Relationship Id="rId5" Type="http://schemas.openxmlformats.org/officeDocument/2006/relationships/image" Target="../media/image192.emf"/><Relationship Id="rId4" Type="http://schemas.openxmlformats.org/officeDocument/2006/relationships/image" Target="../media/image19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7" Type="http://schemas.openxmlformats.org/officeDocument/2006/relationships/image" Target="../media/image200.emf"/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7" Type="http://schemas.openxmlformats.org/officeDocument/2006/relationships/image" Target="../media/image206.emf"/><Relationship Id="rId2" Type="http://schemas.openxmlformats.org/officeDocument/2006/relationships/image" Target="../media/image2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7" Type="http://schemas.openxmlformats.org/officeDocument/2006/relationships/image" Target="../media/image212.emf"/><Relationship Id="rId2" Type="http://schemas.openxmlformats.org/officeDocument/2006/relationships/image" Target="../media/image2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emf"/><Relationship Id="rId5" Type="http://schemas.openxmlformats.org/officeDocument/2006/relationships/image" Target="../media/image210.emf"/><Relationship Id="rId4" Type="http://schemas.openxmlformats.org/officeDocument/2006/relationships/image" Target="../media/image209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7" Type="http://schemas.openxmlformats.org/officeDocument/2006/relationships/image" Target="../media/image218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emf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emf"/><Relationship Id="rId7" Type="http://schemas.openxmlformats.org/officeDocument/2006/relationships/image" Target="../media/image224.emf"/><Relationship Id="rId2" Type="http://schemas.openxmlformats.org/officeDocument/2006/relationships/image" Target="../media/image2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emf"/><Relationship Id="rId5" Type="http://schemas.openxmlformats.org/officeDocument/2006/relationships/image" Target="../media/image222.emf"/><Relationship Id="rId4" Type="http://schemas.openxmlformats.org/officeDocument/2006/relationships/image" Target="../media/image22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7" Type="http://schemas.openxmlformats.org/officeDocument/2006/relationships/image" Target="../media/image230.emf"/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emf"/><Relationship Id="rId5" Type="http://schemas.openxmlformats.org/officeDocument/2006/relationships/image" Target="../media/image228.emf"/><Relationship Id="rId4" Type="http://schemas.openxmlformats.org/officeDocument/2006/relationships/image" Target="../media/image2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E3E0-6800-407D-66E3-B7C5A68A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A3F3-0305-E923-27D0-DDC83AD16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7774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Phantom Generation – match distribution of real dataset </a:t>
            </a:r>
            <a:r>
              <a:rPr lang="en-US" dirty="0">
                <a:solidFill>
                  <a:srgbClr val="FF0000"/>
                </a:solidFill>
              </a:rPr>
              <a:t>(March)</a:t>
            </a:r>
          </a:p>
          <a:p>
            <a:pPr lvl="1"/>
            <a:r>
              <a:rPr lang="en-US" dirty="0"/>
              <a:t>Pick dataset: cardiac or brain</a:t>
            </a:r>
          </a:p>
          <a:p>
            <a:pPr lvl="1"/>
            <a:r>
              <a:rPr lang="en-US" dirty="0"/>
              <a:t>Study/visualize real data</a:t>
            </a:r>
          </a:p>
          <a:p>
            <a:pPr lvl="1"/>
            <a:r>
              <a:rPr lang="en-US" dirty="0"/>
              <a:t>Recreate dataset differences during phantom generation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improvements? </a:t>
            </a:r>
            <a:r>
              <a:rPr lang="en-US" dirty="0">
                <a:solidFill>
                  <a:srgbClr val="FF0000"/>
                </a:solidFill>
              </a:rPr>
              <a:t>(March)</a:t>
            </a:r>
          </a:p>
          <a:p>
            <a:pPr lvl="1"/>
            <a:r>
              <a:rPr lang="en-US" dirty="0"/>
              <a:t>Loss function - -regularization?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Finetuning </a:t>
            </a:r>
            <a:r>
              <a:rPr lang="en-US" dirty="0">
                <a:solidFill>
                  <a:srgbClr val="FF0000"/>
                </a:solidFill>
              </a:rPr>
              <a:t>(April/May)</a:t>
            </a:r>
          </a:p>
          <a:p>
            <a:pPr lvl="1"/>
            <a:r>
              <a:rPr lang="en-US" dirty="0"/>
              <a:t>Pick highest SNR cases and use PK model maps as GT?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Comparisons </a:t>
            </a:r>
            <a:r>
              <a:rPr lang="en-US" dirty="0">
                <a:solidFill>
                  <a:srgbClr val="FF0000"/>
                </a:solidFill>
              </a:rPr>
              <a:t>(May/June)</a:t>
            </a:r>
          </a:p>
          <a:p>
            <a:pPr lvl="1"/>
            <a:r>
              <a:rPr lang="en-US" dirty="0"/>
              <a:t>Implement John Maiden’s spatially constrained </a:t>
            </a:r>
            <a:r>
              <a:rPr lang="en-US" dirty="0" err="1"/>
              <a:t>optim</a:t>
            </a:r>
            <a:endParaRPr lang="en-US" dirty="0"/>
          </a:p>
          <a:p>
            <a:pPr lvl="1"/>
            <a:r>
              <a:rPr lang="en-US" dirty="0"/>
              <a:t>HOSVD denoising + PK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complicated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79546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D37B-73BC-AF17-58A3-0F92611D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vol2-2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FB7FE7-772F-3C12-7197-303322E7C472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D3FEF-7E57-13EA-4AC6-E231F12EFBD1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2A804-CEDB-D7EE-D4B5-0DB6E3DE22C6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A0AA11-B315-EAF1-DD94-BBF8ECD0460B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75F82A-D38E-FA57-B55D-8847AF9FD58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274F6B-4168-0A48-9EC9-BF99571227FC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72FEFB1-0736-A21C-1614-8F175114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92" y="1855197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9CF26-167A-AF5C-AC58-548340772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92" y="3104391"/>
            <a:ext cx="54864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03A7E7-B6C7-1A5F-CA9C-56CAFEDF7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92" y="4608333"/>
            <a:ext cx="5486400" cy="787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1F4AE-4D78-6E50-88F9-833243780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120" y="0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153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OOD Cases</a:t>
            </a:r>
          </a:p>
        </p:txBody>
      </p:sp>
      <p:pic>
        <p:nvPicPr>
          <p:cNvPr id="4" name="Picture 3" descr="A screenshot of a chart of a brain scan&#10;&#10;Description automatically generated">
            <a:extLst>
              <a:ext uri="{FF2B5EF4-FFF2-40B4-BE49-F238E27FC236}">
                <a16:creationId xmlns:a16="http://schemas.microsoft.com/office/drawing/2014/main" id="{46B431CB-7A0F-75B4-015D-4FAD6076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/>
        </p:blipFill>
        <p:spPr>
          <a:xfrm>
            <a:off x="1281751" y="1195351"/>
            <a:ext cx="9285222" cy="48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456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34" y="740070"/>
            <a:ext cx="2639518" cy="873366"/>
          </a:xfrm>
        </p:spPr>
        <p:txBody>
          <a:bodyPr>
            <a:normAutofit fontScale="90000"/>
          </a:bodyPr>
          <a:lstStyle/>
          <a:p>
            <a:r>
              <a:rPr lang="en-US" dirty="0"/>
              <a:t>In Vivo Volunteer Data</a:t>
            </a:r>
          </a:p>
        </p:txBody>
      </p:sp>
      <p:pic>
        <p:nvPicPr>
          <p:cNvPr id="6" name="Picture 5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44CA304C-D116-937C-08C7-AB7ED9DA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1" y="1375038"/>
            <a:ext cx="10372617" cy="51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050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022-451B-6DE8-6014-CD1DF81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V21 Regularization Experiment (on top of V20) </a:t>
            </a:r>
            <a:r>
              <a:rPr lang="en-US" dirty="0">
                <a:highlight>
                  <a:srgbClr val="FFFF00"/>
                </a:highlight>
              </a:rPr>
              <a:t>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38F-2065-2EC1-6D96-65A21E00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Train/test with </a:t>
            </a:r>
            <a:r>
              <a:rPr lang="en-US" dirty="0">
                <a:solidFill>
                  <a:srgbClr val="FF0000"/>
                </a:solidFill>
              </a:rPr>
              <a:t>In vivo data </a:t>
            </a:r>
            <a:r>
              <a:rPr lang="en-US" dirty="0"/>
              <a:t>train 64x64</a:t>
            </a:r>
          </a:p>
          <a:p>
            <a:r>
              <a:rPr lang="en-US" dirty="0"/>
              <a:t>Save checkpoint every </a:t>
            </a:r>
            <a:r>
              <a:rPr lang="en-US" dirty="0">
                <a:solidFill>
                  <a:srgbClr val="FF0000"/>
                </a:solidFill>
              </a:rPr>
              <a:t>300 epochs</a:t>
            </a:r>
          </a:p>
          <a:p>
            <a:r>
              <a:rPr lang="en-US" dirty="0"/>
              <a:t>Trained with full network</a:t>
            </a:r>
          </a:p>
          <a:p>
            <a:pPr marL="0" indent="0">
              <a:buNone/>
            </a:pPr>
            <a:r>
              <a:rPr lang="en-US" dirty="0"/>
              <a:t>Training Parameters:</a:t>
            </a:r>
          </a:p>
          <a:p>
            <a:r>
              <a:rPr lang="en-US" dirty="0"/>
              <a:t>2D </a:t>
            </a:r>
            <a:r>
              <a:rPr lang="en-US" dirty="0" err="1"/>
              <a:t>Unet</a:t>
            </a:r>
            <a:r>
              <a:rPr lang="en-US" dirty="0"/>
              <a:t> (Basic </a:t>
            </a:r>
            <a:r>
              <a:rPr lang="en-US" dirty="0" err="1"/>
              <a:t>Unet</a:t>
            </a:r>
            <a:r>
              <a:rPr lang="en-US" dirty="0"/>
              <a:t>, 2M parameters): </a:t>
            </a:r>
          </a:p>
          <a:p>
            <a:pPr lvl="1"/>
            <a:r>
              <a:rPr lang="en-US" dirty="0"/>
              <a:t>input: pyruvate and lactate dynamics concatenated [40 64 64]</a:t>
            </a:r>
          </a:p>
          <a:p>
            <a:pPr lvl="1"/>
            <a:r>
              <a:rPr lang="en-US" dirty="0"/>
              <a:t>Output: k</a:t>
            </a:r>
            <a:r>
              <a:rPr lang="en-US" baseline="-25000" dirty="0"/>
              <a:t>PL</a:t>
            </a:r>
            <a:r>
              <a:rPr lang="en-US" dirty="0"/>
              <a:t> map [1 64 64]</a:t>
            </a:r>
          </a:p>
          <a:p>
            <a:r>
              <a:rPr lang="en-US" dirty="0"/>
              <a:t>Adam optimizer, learning rate=</a:t>
            </a:r>
            <a:r>
              <a:rPr lang="en-US" dirty="0">
                <a:solidFill>
                  <a:srgbClr val="FF0000"/>
                </a:solidFill>
              </a:rPr>
              <a:t>1e-5</a:t>
            </a:r>
          </a:p>
          <a:p>
            <a:r>
              <a:rPr lang="en-US" dirty="0"/>
              <a:t>Batch size= 2</a:t>
            </a:r>
          </a:p>
          <a:p>
            <a:r>
              <a:rPr lang="en-US" dirty="0"/>
              <a:t>L1 loss</a:t>
            </a:r>
          </a:p>
          <a:p>
            <a:r>
              <a:rPr lang="en-US" dirty="0">
                <a:solidFill>
                  <a:srgbClr val="FF0000"/>
                </a:solidFill>
              </a:rPr>
              <a:t>Dropout = 0.3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628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967CE-EDD5-A3BE-730C-C7CF77E6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Results</a:t>
            </a:r>
          </a:p>
        </p:txBody>
      </p:sp>
      <p:pic>
        <p:nvPicPr>
          <p:cNvPr id="5" name="Content Placeholder 4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7F697096-8B78-C4C9-1FE8-59F9391E2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35" y="1483466"/>
            <a:ext cx="12064837" cy="4464328"/>
          </a:xfrm>
        </p:spPr>
      </p:pic>
    </p:spTree>
    <p:extLst>
      <p:ext uri="{BB962C8B-B14F-4D97-AF65-F5344CB8AC3E}">
        <p14:creationId xmlns:p14="http://schemas.microsoft.com/office/powerpoint/2010/main" val="25707008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2795-C300-8AE3-5B49-BD3DF146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9CD1E-49A4-646A-CB43-98F9392AF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9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D37B-73BC-AF17-58A3-0F92611D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vol2-3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AD1B33-106E-506E-B53E-5C2E44630094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28B756-F396-00D5-B6B3-77B3A0A806DE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A38655-E345-44CB-F233-2C690CAE43BB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B193F4-76A1-2806-434B-E77BF93B6B7E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D9C9C4-D50B-DF04-E067-EC9929EA84F7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B6924-B3DF-8D3A-7986-92CA989996FE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B7DE0A7-EE91-340B-A595-2A1CC064C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4" y="1855197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C8511F-E34F-6FFB-42E6-4443A217A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4" y="3104391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ECA2BD-95AB-02DB-0BBB-A03DFE5B1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44" y="4506861"/>
            <a:ext cx="54864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1CF19A-D629-EFF0-55D8-D991E1AC7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47" y="69091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1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D37B-73BC-AF17-58A3-0F92611D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vol2-4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1CBEC8-6A43-5010-EE17-C7C8A91378D6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8A4108-9332-B138-570A-E9586C05CD88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B89804-12F3-8CB3-75C8-F7C770BEF5BF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CCD165-6AC6-A02E-FB2E-AE1490E69161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E2A50F8-A9DE-EC96-2B4E-5FBD96ADAD2B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5AF160-7433-9BB2-01BD-9C3D7743D75B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68F9D73-DBD9-748B-0B32-6514E6AE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7" y="1855197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AABC0F-5758-B046-4488-6A4D86A51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57" y="3104391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EC0F4-D9DC-A6AE-06F9-657233E4C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957" y="4424270"/>
            <a:ext cx="54864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8C868D-773D-C956-5EC6-C21FBD32E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377" y="0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5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D37B-73BC-AF17-58A3-0F92611D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Vol3-2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894403-4569-CDBE-5DA3-56A57F66CDCA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B6AA3A-1E59-B216-2C2B-FD9673E26B8A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57A8D7-576F-9A9E-86C4-CAE96BE8298B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EA5692-EA4E-488A-0446-B9256B6CC5EE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0D6C9E7-C753-7AD5-DD84-7B9815B1926C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6B97FC-A998-576F-E958-E07031AF0FFD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900B-7BEC-441F-8A13-49F6E5AA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55197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E00D0-94DD-8207-C748-BBD8D0BE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104391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7D5AE1-9214-DB1F-BBC2-D42E65DA9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424270"/>
            <a:ext cx="54864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D39550-C679-2195-AB7B-EEC349028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534" y="0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48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F158-D754-EC51-6CDD-DBDBE709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79"/>
            <a:ext cx="10515600" cy="589616"/>
          </a:xfrm>
        </p:spPr>
        <p:txBody>
          <a:bodyPr>
            <a:normAutofit fontScale="90000"/>
          </a:bodyPr>
          <a:lstStyle/>
          <a:p>
            <a:r>
              <a:rPr lang="en-US" dirty="0"/>
              <a:t>FOV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D7E28-C13A-10B1-8E3D-40BB24AF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450" y="712695"/>
            <a:ext cx="475699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D773D03-BD0A-141D-40B0-6AD7CC66436D}"/>
              </a:ext>
            </a:extLst>
          </p:cNvPr>
          <p:cNvSpPr txBox="1">
            <a:spLocks/>
          </p:cNvSpPr>
          <p:nvPr/>
        </p:nvSpPr>
        <p:spPr>
          <a:xfrm>
            <a:off x="1631577" y="712695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vol1-1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321E0-E2E7-5DE2-E524-B29A631A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361" y="712695"/>
            <a:ext cx="475699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838F52-8FFF-3C41-DF39-C2D9C6B799D6}"/>
              </a:ext>
            </a:extLst>
          </p:cNvPr>
          <p:cNvSpPr txBox="1">
            <a:spLocks/>
          </p:cNvSpPr>
          <p:nvPr/>
        </p:nvSpPr>
        <p:spPr>
          <a:xfrm>
            <a:off x="5897145" y="712695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vol2-1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AB7B6-F7CF-283D-5D53-79DF1626A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458" y="712695"/>
            <a:ext cx="4756994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556AA4A-D6E2-4ED3-2143-CD435B00897D}"/>
              </a:ext>
            </a:extLst>
          </p:cNvPr>
          <p:cNvSpPr txBox="1">
            <a:spLocks/>
          </p:cNvSpPr>
          <p:nvPr/>
        </p:nvSpPr>
        <p:spPr>
          <a:xfrm>
            <a:off x="9849970" y="712695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vol2-2</a:t>
            </a:r>
          </a:p>
        </p:txBody>
      </p:sp>
    </p:spTree>
    <p:extLst>
      <p:ext uri="{BB962C8B-B14F-4D97-AF65-F5344CB8AC3E}">
        <p14:creationId xmlns:p14="http://schemas.microsoft.com/office/powerpoint/2010/main" val="192889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F158-D754-EC51-6CDD-DBDBE709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79"/>
            <a:ext cx="10515600" cy="589616"/>
          </a:xfrm>
        </p:spPr>
        <p:txBody>
          <a:bodyPr>
            <a:normAutofit fontScale="90000"/>
          </a:bodyPr>
          <a:lstStyle/>
          <a:p>
            <a:r>
              <a:rPr lang="en-US" dirty="0"/>
              <a:t>FOV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773D03-BD0A-141D-40B0-6AD7CC66436D}"/>
              </a:ext>
            </a:extLst>
          </p:cNvPr>
          <p:cNvSpPr txBox="1">
            <a:spLocks/>
          </p:cNvSpPr>
          <p:nvPr/>
        </p:nvSpPr>
        <p:spPr>
          <a:xfrm>
            <a:off x="1631577" y="712695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vol2-3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838F52-8FFF-3C41-DF39-C2D9C6B799D6}"/>
              </a:ext>
            </a:extLst>
          </p:cNvPr>
          <p:cNvSpPr txBox="1">
            <a:spLocks/>
          </p:cNvSpPr>
          <p:nvPr/>
        </p:nvSpPr>
        <p:spPr>
          <a:xfrm>
            <a:off x="5897145" y="712695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vol2-4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56AA4A-D6E2-4ED3-2143-CD435B00897D}"/>
              </a:ext>
            </a:extLst>
          </p:cNvPr>
          <p:cNvSpPr txBox="1">
            <a:spLocks/>
          </p:cNvSpPr>
          <p:nvPr/>
        </p:nvSpPr>
        <p:spPr>
          <a:xfrm>
            <a:off x="9849970" y="712695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vol3-2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94446-AC38-7AA2-42A8-C7EB8FEC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850" y="712695"/>
            <a:ext cx="475699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2EC031-5C2A-62B9-B27C-6B2EB433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250" y="712695"/>
            <a:ext cx="475699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5EA88-C41A-B257-9440-7BDA9ED0C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532" y="712695"/>
            <a:ext cx="4756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4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F158-D754-EC51-6CDD-DBDBE709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79"/>
            <a:ext cx="10515600" cy="589616"/>
          </a:xfrm>
        </p:spPr>
        <p:txBody>
          <a:bodyPr>
            <a:normAutofit fontScale="90000"/>
          </a:bodyPr>
          <a:lstStyle/>
          <a:p>
            <a:r>
              <a:rPr lang="en-US" dirty="0"/>
              <a:t>Ex Dynamics per voxel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773D03-BD0A-141D-40B0-6AD7CC66436D}"/>
              </a:ext>
            </a:extLst>
          </p:cNvPr>
          <p:cNvSpPr txBox="1">
            <a:spLocks/>
          </p:cNvSpPr>
          <p:nvPr/>
        </p:nvSpPr>
        <p:spPr>
          <a:xfrm>
            <a:off x="838200" y="521309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vol1-1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838F52-8FFF-3C41-DF39-C2D9C6B799D6}"/>
              </a:ext>
            </a:extLst>
          </p:cNvPr>
          <p:cNvSpPr txBox="1">
            <a:spLocks/>
          </p:cNvSpPr>
          <p:nvPr/>
        </p:nvSpPr>
        <p:spPr>
          <a:xfrm>
            <a:off x="2930662" y="521309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vol2-1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56AA4A-D6E2-4ED3-2143-CD435B00897D}"/>
              </a:ext>
            </a:extLst>
          </p:cNvPr>
          <p:cNvSpPr txBox="1">
            <a:spLocks/>
          </p:cNvSpPr>
          <p:nvPr/>
        </p:nvSpPr>
        <p:spPr>
          <a:xfrm>
            <a:off x="4959358" y="521623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vol2-2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2B76D-329B-4F3A-4BB9-762CE87F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" y="627321"/>
            <a:ext cx="237849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D18C05-AE6A-0C80-66BB-99ACF86E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106" y="627321"/>
            <a:ext cx="237849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1B1DF1-D22B-098F-AF37-DF7FF9419BB5}"/>
              </a:ext>
            </a:extLst>
          </p:cNvPr>
          <p:cNvSpPr txBox="1">
            <a:spLocks/>
          </p:cNvSpPr>
          <p:nvPr/>
        </p:nvSpPr>
        <p:spPr>
          <a:xfrm>
            <a:off x="7367606" y="521309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vol2-3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1A286EC-EBCF-E949-C4CC-7CBBABDCDA10}"/>
              </a:ext>
            </a:extLst>
          </p:cNvPr>
          <p:cNvSpPr txBox="1">
            <a:spLocks/>
          </p:cNvSpPr>
          <p:nvPr/>
        </p:nvSpPr>
        <p:spPr>
          <a:xfrm>
            <a:off x="9383319" y="521309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vol2-4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98AED5D-2162-B7B2-005B-F07920F733D2}"/>
              </a:ext>
            </a:extLst>
          </p:cNvPr>
          <p:cNvSpPr txBox="1">
            <a:spLocks/>
          </p:cNvSpPr>
          <p:nvPr/>
        </p:nvSpPr>
        <p:spPr>
          <a:xfrm>
            <a:off x="10904508" y="332513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vol3-2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CB2554-AC8B-AD79-EF45-5B9A1C917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182" y="627321"/>
            <a:ext cx="2378497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540011-FBDC-F220-752F-91AAAB5D5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832" y="627321"/>
            <a:ext cx="2378497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803227-2FEB-69F2-3F74-6954D76FA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776" y="627321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14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F158-D754-EC51-6CDD-DBDBE709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79"/>
            <a:ext cx="10515600" cy="589616"/>
          </a:xfrm>
        </p:spPr>
        <p:txBody>
          <a:bodyPr>
            <a:normAutofit fontScale="90000"/>
          </a:bodyPr>
          <a:lstStyle/>
          <a:p>
            <a:r>
              <a:rPr lang="en-US" dirty="0"/>
              <a:t>Ex Dynamics per voxel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98AED5D-2162-B7B2-005B-F07920F733D2}"/>
              </a:ext>
            </a:extLst>
          </p:cNvPr>
          <p:cNvSpPr txBox="1">
            <a:spLocks/>
          </p:cNvSpPr>
          <p:nvPr/>
        </p:nvSpPr>
        <p:spPr>
          <a:xfrm>
            <a:off x="6096000" y="123079"/>
            <a:ext cx="1420906" cy="58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vol3-2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5B448-1BD3-50E3-A7CF-B71E793B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383" y="417887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6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1403-73DF-2D49-77C0-E22292D5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across volunteers/scans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4897-9C93-BA27-92D4-E5187FC61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of brain</a:t>
            </a:r>
          </a:p>
          <a:p>
            <a:pPr lvl="1"/>
            <a:r>
              <a:rPr lang="en-US" dirty="0"/>
              <a:t>Full FOV to a couple voxels of space </a:t>
            </a:r>
            <a:r>
              <a:rPr lang="en-US" dirty="0" err="1"/>
              <a:t>bw</a:t>
            </a:r>
            <a:endParaRPr lang="en-US" dirty="0"/>
          </a:p>
          <a:p>
            <a:r>
              <a:rPr lang="en-US" dirty="0"/>
              <a:t>SNR (ex vol3)</a:t>
            </a:r>
          </a:p>
          <a:p>
            <a:r>
              <a:rPr lang="en-US" dirty="0"/>
              <a:t>Phantom included? (Vol 2-3)</a:t>
            </a:r>
          </a:p>
          <a:p>
            <a:r>
              <a:rPr lang="en-US" dirty="0"/>
              <a:t>Patterns of signal most similar central 4 slices</a:t>
            </a:r>
          </a:p>
        </p:txBody>
      </p:sp>
    </p:spTree>
    <p:extLst>
      <p:ext uri="{BB962C8B-B14F-4D97-AF65-F5344CB8AC3E}">
        <p14:creationId xmlns:p14="http://schemas.microsoft.com/office/powerpoint/2010/main" val="130028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53C8-5A67-96EF-1169-2F6F9751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BrainWeb</a:t>
            </a:r>
            <a:r>
              <a:rPr lang="en-US" dirty="0"/>
              <a:t> </a:t>
            </a:r>
            <a:r>
              <a:rPr lang="en-US" dirty="0" err="1"/>
              <a:t>downsaple</a:t>
            </a:r>
            <a:r>
              <a:rPr lang="en-US" dirty="0"/>
              <a:t> to [16 16 8]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C7A45-4CD6-36CB-BEBE-7C2291329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90" y="1871593"/>
            <a:ext cx="10021584" cy="1252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867BB-AE26-6D5D-5EFF-7B2F423E7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90" y="4156981"/>
            <a:ext cx="10021584" cy="1252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89F272-4FF5-8195-5C12-45A9D83C1817}"/>
              </a:ext>
            </a:extLst>
          </p:cNvPr>
          <p:cNvSpPr txBox="1"/>
          <p:nvPr/>
        </p:nvSpPr>
        <p:spPr>
          <a:xfrm>
            <a:off x="32214" y="2497942"/>
            <a:ext cx="100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kTRANS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15D47-69E7-5BCE-FEBC-74339A8DD8E7}"/>
              </a:ext>
            </a:extLst>
          </p:cNvPr>
          <p:cNvSpPr txBox="1"/>
          <p:nvPr/>
        </p:nvSpPr>
        <p:spPr>
          <a:xfrm>
            <a:off x="32214" y="4598664"/>
            <a:ext cx="100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kPL</a:t>
            </a:r>
          </a:p>
        </p:txBody>
      </p:sp>
    </p:spTree>
    <p:extLst>
      <p:ext uri="{BB962C8B-B14F-4D97-AF65-F5344CB8AC3E}">
        <p14:creationId xmlns:p14="http://schemas.microsoft.com/office/powerpoint/2010/main" val="1366654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7F8B-29D1-4D3A-AA40-69091462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Vol1-1 AUC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F2D37-7912-5444-ED14-F0F21802F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32" y="1134276"/>
            <a:ext cx="10529386" cy="2229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D88D5-815E-786A-661C-E908CCD5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84" y="2824179"/>
            <a:ext cx="10529381" cy="2229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BA518-6C5E-07D7-9DFF-A9CE0326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32" y="5037923"/>
            <a:ext cx="10531048" cy="1316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0446EB-9284-D74B-3124-D8D9B8238A3F}"/>
              </a:ext>
            </a:extLst>
          </p:cNvPr>
          <p:cNvSpPr txBox="1"/>
          <p:nvPr/>
        </p:nvSpPr>
        <p:spPr>
          <a:xfrm>
            <a:off x="234738" y="2064231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B30F4-F586-2DFF-6FD6-1290FFC82141}"/>
              </a:ext>
            </a:extLst>
          </p:cNvPr>
          <p:cNvSpPr txBox="1"/>
          <p:nvPr/>
        </p:nvSpPr>
        <p:spPr>
          <a:xfrm>
            <a:off x="234738" y="3754134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6FCE9-F4B9-10E2-BCD5-AE91CBEA3D68}"/>
              </a:ext>
            </a:extLst>
          </p:cNvPr>
          <p:cNvSpPr txBox="1"/>
          <p:nvPr/>
        </p:nvSpPr>
        <p:spPr>
          <a:xfrm>
            <a:off x="234738" y="5511447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198657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990C-1CD9-2EC4-AE9D-B329F0D0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kPL/</a:t>
            </a:r>
            <a:r>
              <a:rPr lang="en-US" dirty="0" err="1"/>
              <a:t>kPB</a:t>
            </a:r>
            <a:r>
              <a:rPr lang="en-US" dirty="0"/>
              <a:t> determination – Lit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92E1C-063C-BA47-D281-D2D12FA50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 err="1"/>
              <a:t>Mammoli</a:t>
            </a:r>
            <a:r>
              <a:rPr lang="en-US" sz="1400" dirty="0"/>
              <a:t> et al 2020. </a:t>
            </a:r>
            <a:r>
              <a:rPr lang="en-US" sz="1400" dirty="0">
                <a:hlinkClick r:id="rId2"/>
              </a:rPr>
              <a:t>https://www.ncbi.nlm.nih.gov/pmc/articles/PMC6939147/</a:t>
            </a:r>
            <a:endParaRPr lang="en-US" sz="1400" dirty="0"/>
          </a:p>
          <a:p>
            <a:pPr lvl="1"/>
            <a:r>
              <a:rPr lang="en-US" sz="1400" dirty="0" err="1"/>
              <a:t>Kpl</a:t>
            </a:r>
            <a:r>
              <a:rPr lang="en-US" sz="1400" dirty="0"/>
              <a:t>: .02-.045 in tissue – higher range for GM vs WM </a:t>
            </a:r>
          </a:p>
          <a:p>
            <a:pPr lvl="2"/>
            <a:r>
              <a:rPr lang="en-US" sz="1400" dirty="0"/>
              <a:t>Mean </a:t>
            </a:r>
            <a:r>
              <a:rPr lang="en-US" sz="1400" dirty="0" err="1"/>
              <a:t>kpls</a:t>
            </a:r>
            <a:r>
              <a:rPr lang="en-US" sz="1400" dirty="0"/>
              <a:t> as low as 0.009 and as high as 0.05</a:t>
            </a:r>
          </a:p>
          <a:p>
            <a:pPr lvl="1"/>
            <a:r>
              <a:rPr lang="en-US" sz="1400" dirty="0" err="1"/>
              <a:t>Kpb</a:t>
            </a:r>
            <a:r>
              <a:rPr lang="en-US" sz="1400" dirty="0"/>
              <a:t>: .002-.01</a:t>
            </a:r>
          </a:p>
          <a:p>
            <a:pPr lvl="1"/>
            <a:r>
              <a:rPr lang="en-US" sz="1400" dirty="0"/>
              <a:t>Fit T1s and assumed equivalent T1 for </a:t>
            </a:r>
            <a:r>
              <a:rPr lang="en-US" sz="1400" dirty="0" err="1"/>
              <a:t>pyr</a:t>
            </a:r>
            <a:r>
              <a:rPr lang="en-US" sz="1400" dirty="0"/>
              <a:t> and lactate (and bicarb?)</a:t>
            </a:r>
          </a:p>
          <a:p>
            <a:r>
              <a:rPr lang="en-US" sz="1400" dirty="0"/>
              <a:t>Autry et al 2024 </a:t>
            </a:r>
            <a:r>
              <a:rPr lang="en-US" sz="1400" dirty="0">
                <a:hlinkClick r:id="rId3"/>
              </a:rPr>
              <a:t>https://www.ncbi.nlm.nih.gov/pmc/articles/PMC10814348/</a:t>
            </a:r>
            <a:endParaRPr lang="en-US" sz="1400" dirty="0"/>
          </a:p>
          <a:p>
            <a:pPr lvl="1"/>
            <a:r>
              <a:rPr lang="en-US" sz="1400" dirty="0"/>
              <a:t>NAWM kPL: ~0.015 (0.012-0.024), NAWM </a:t>
            </a:r>
            <a:r>
              <a:rPr lang="en-US" sz="1400" dirty="0" err="1"/>
              <a:t>kPB</a:t>
            </a:r>
            <a:r>
              <a:rPr lang="en-US" sz="1400" dirty="0"/>
              <a:t>: ~ 0.0014-0.005</a:t>
            </a:r>
          </a:p>
          <a:p>
            <a:pPr lvl="1"/>
            <a:r>
              <a:rPr lang="en-US" sz="1400" dirty="0"/>
              <a:t>Doesn’t report what was used for T1s</a:t>
            </a:r>
          </a:p>
          <a:p>
            <a:r>
              <a:rPr lang="en-US" sz="1400" dirty="0"/>
              <a:t>Hu et al 2022 </a:t>
            </a:r>
            <a:r>
              <a:rPr lang="en-US" sz="1400" dirty="0">
                <a:hlinkClick r:id="rId4"/>
              </a:rPr>
              <a:t>https://www.ncbi.nlm.nih.gov/pmc/articles/PMC9420752/#R26</a:t>
            </a:r>
            <a:endParaRPr lang="en-US" sz="1400" dirty="0"/>
          </a:p>
          <a:p>
            <a:pPr lvl="1"/>
            <a:r>
              <a:rPr lang="en-US" sz="1400" dirty="0"/>
              <a:t>Unclear what was done for T1s, maybe same as </a:t>
            </a:r>
            <a:r>
              <a:rPr lang="en-US" sz="1400" dirty="0" err="1"/>
              <a:t>Mammoli</a:t>
            </a:r>
            <a:r>
              <a:rPr lang="en-US" sz="1400" dirty="0"/>
              <a:t> et al?</a:t>
            </a:r>
          </a:p>
          <a:p>
            <a:pPr lvl="1"/>
            <a:r>
              <a:rPr lang="en-US" sz="1400" dirty="0"/>
              <a:t>kPL: .01-0.03 in tissue – higher range for GM vs WM </a:t>
            </a:r>
          </a:p>
          <a:p>
            <a:r>
              <a:rPr lang="en-US" sz="1400" dirty="0" err="1"/>
              <a:t>Bogh</a:t>
            </a:r>
            <a:r>
              <a:rPr lang="en-US" sz="1400" dirty="0"/>
              <a:t> et al 2022 </a:t>
            </a:r>
            <a:r>
              <a:rPr lang="en-US" sz="1400" dirty="0">
                <a:hlinkClick r:id="rId5"/>
              </a:rPr>
              <a:t>https://www.mdpi.com/2379-139X/8/2/48</a:t>
            </a:r>
            <a:endParaRPr lang="en-US" sz="1400" dirty="0"/>
          </a:p>
          <a:p>
            <a:pPr lvl="1"/>
            <a:r>
              <a:rPr lang="en-US" sz="1400" dirty="0"/>
              <a:t>Avg </a:t>
            </a:r>
            <a:r>
              <a:rPr lang="en-US" sz="1400" dirty="0" err="1"/>
              <a:t>kPLs</a:t>
            </a:r>
            <a:r>
              <a:rPr lang="en-US" sz="1400" dirty="0"/>
              <a:t>: whole brain: 0.02 – 0.03, cortex: slightly higher ~0.026, deep WM: even higher ~0.029</a:t>
            </a:r>
          </a:p>
          <a:p>
            <a:r>
              <a:rPr lang="en-US" sz="1400" dirty="0"/>
              <a:t>Kazan et al 2012 </a:t>
            </a:r>
            <a:r>
              <a:rPr lang="en-US" sz="1400" dirty="0">
                <a:hlinkClick r:id="rId6"/>
              </a:rPr>
              <a:t>https://onlinelibrary.wiley.com/doi/10.1002/mrm.24546 </a:t>
            </a:r>
            <a:endParaRPr lang="en-US" sz="1400" dirty="0"/>
          </a:p>
          <a:p>
            <a:pPr lvl="1"/>
            <a:r>
              <a:rPr lang="en-US" sz="1400" dirty="0"/>
              <a:t>Used T1P = 30s “commonly used”, T1L fit </a:t>
            </a:r>
            <a:r>
              <a:rPr lang="en-US" sz="1400" dirty="0" err="1"/>
              <a:t>i</a:t>
            </a:r>
            <a:r>
              <a:rPr lang="en-US" sz="1400" dirty="0"/>
              <a:t> think</a:t>
            </a:r>
          </a:p>
        </p:txBody>
      </p:sp>
    </p:spTree>
    <p:extLst>
      <p:ext uri="{BB962C8B-B14F-4D97-AF65-F5344CB8AC3E}">
        <p14:creationId xmlns:p14="http://schemas.microsoft.com/office/powerpoint/2010/main" val="134191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E5CF-5E10-5004-8344-EBE0B9C5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Parameter Choices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2CF8-86F2-CA50-AC77-705023E3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300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kTRANS</a:t>
            </a:r>
            <a:r>
              <a:rPr lang="en-US" dirty="0"/>
              <a:t> (scales input function):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linear y gradient: 1 to random b/w </a:t>
            </a:r>
            <a:r>
              <a:rPr lang="en-US" dirty="0">
                <a:highlight>
                  <a:srgbClr val="FFFF00"/>
                </a:highlight>
              </a:rPr>
              <a:t>2-4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GM: linear y gradient: random b/w 0.15-.25 to random b/w 0.35-.45 </a:t>
            </a:r>
          </a:p>
          <a:p>
            <a:pPr lvl="1"/>
            <a:r>
              <a:rPr lang="en-US" dirty="0"/>
              <a:t>WM: linear y gradient: GM limits + random b/w -0.005 and -0.015</a:t>
            </a:r>
          </a:p>
          <a:p>
            <a:r>
              <a:rPr lang="en-US" dirty="0"/>
              <a:t>kPL: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0</a:t>
            </a:r>
          </a:p>
          <a:p>
            <a:pPr lvl="1"/>
            <a:r>
              <a:rPr lang="en-US" dirty="0"/>
              <a:t>GM: random b/w 0.01-0.045</a:t>
            </a:r>
          </a:p>
          <a:p>
            <a:pPr lvl="1"/>
            <a:r>
              <a:rPr lang="en-US" dirty="0"/>
              <a:t>WM: GM kPL + random b/w (-0.005)-0.005</a:t>
            </a:r>
          </a:p>
          <a:p>
            <a:r>
              <a:rPr lang="en-US" dirty="0" err="1"/>
              <a:t>kPB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0</a:t>
            </a:r>
          </a:p>
          <a:p>
            <a:pPr lvl="1"/>
            <a:r>
              <a:rPr lang="en-US" dirty="0"/>
              <a:t>GM: 0.002-0.01</a:t>
            </a:r>
          </a:p>
          <a:p>
            <a:pPr lvl="1"/>
            <a:r>
              <a:rPr lang="en-US" dirty="0"/>
              <a:t>WM: GM </a:t>
            </a:r>
            <a:r>
              <a:rPr lang="en-US" dirty="0" err="1"/>
              <a:t>kPB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D8BCAD-7E20-C0B9-7CDB-29C18DCBBEE9}"/>
              </a:ext>
            </a:extLst>
          </p:cNvPr>
          <p:cNvSpPr txBox="1">
            <a:spLocks/>
          </p:cNvSpPr>
          <p:nvPr/>
        </p:nvSpPr>
        <p:spPr>
          <a:xfrm>
            <a:off x="6675783" y="1829076"/>
            <a:ext cx="50921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T1s:</a:t>
            </a:r>
          </a:p>
          <a:p>
            <a:pPr lvl="1"/>
            <a:r>
              <a:rPr lang="en-US" sz="2000" dirty="0" err="1"/>
              <a:t>Pyr</a:t>
            </a:r>
            <a:r>
              <a:rPr lang="en-US" sz="2000" dirty="0"/>
              <a:t>: 30s</a:t>
            </a:r>
          </a:p>
          <a:p>
            <a:pPr lvl="1"/>
            <a:r>
              <a:rPr lang="en-US" sz="2000" dirty="0"/>
              <a:t>Lac: 25s</a:t>
            </a:r>
          </a:p>
          <a:p>
            <a:pPr lvl="1"/>
            <a:r>
              <a:rPr lang="en-US" sz="2000" dirty="0"/>
              <a:t>Bic: 25s</a:t>
            </a:r>
          </a:p>
          <a:p>
            <a:r>
              <a:rPr lang="en-US" sz="2400" dirty="0"/>
              <a:t>Std of Noise: random b/w 0.002 and 0.005</a:t>
            </a:r>
          </a:p>
          <a:p>
            <a:r>
              <a:rPr lang="en-US" sz="2400" dirty="0" err="1"/>
              <a:t>Downsample</a:t>
            </a:r>
            <a:r>
              <a:rPr lang="en-US" sz="2400" dirty="0"/>
              <a:t> to Matrix size = [16 16 8]</a:t>
            </a:r>
          </a:p>
          <a:p>
            <a:pPr lvl="1"/>
            <a:r>
              <a:rPr lang="en-US" sz="2000" dirty="0"/>
              <a:t>Pick middle slice to make it “2D”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0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E5CF-5E10-5004-8344-EBE0B9C5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Parameter Choices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2CF8-86F2-CA50-AC77-705023E3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30078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XTranslation</a:t>
            </a:r>
            <a:r>
              <a:rPr lang="en-US" dirty="0"/>
              <a:t>: random between -1 and 1</a:t>
            </a:r>
          </a:p>
          <a:p>
            <a:r>
              <a:rPr lang="en-US" dirty="0"/>
              <a:t>Scale: random between 0.95x and 1.2x</a:t>
            </a:r>
          </a:p>
          <a:p>
            <a:r>
              <a:rPr lang="en-US" dirty="0" err="1"/>
              <a:t>XReflection</a:t>
            </a:r>
            <a:r>
              <a:rPr lang="en-US" dirty="0"/>
              <a:t>: true</a:t>
            </a:r>
          </a:p>
          <a:p>
            <a:r>
              <a:rPr lang="en-US" dirty="0"/>
              <a:t>Rotation: random b/w -5 and 5 degrees</a:t>
            </a:r>
          </a:p>
          <a:p>
            <a:endParaRPr lang="en-US" dirty="0"/>
          </a:p>
          <a:p>
            <a:r>
              <a:rPr lang="en-US" dirty="0"/>
              <a:t>Nice to have: horizontal, vertical stretch</a:t>
            </a:r>
          </a:p>
        </p:txBody>
      </p:sp>
    </p:spTree>
    <p:extLst>
      <p:ext uri="{BB962C8B-B14F-4D97-AF65-F5344CB8AC3E}">
        <p14:creationId xmlns:p14="http://schemas.microsoft.com/office/powerpoint/2010/main" val="2222499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263D2B1-1492-95D1-670B-8D18617A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56" y="1855197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67A46C-EA88-6A41-41E2-64145161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56" y="3012273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2063B-EE11-BB27-BE1D-4A918FAB1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56" y="4378211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ECEAA3-459F-BD44-9AE3-AFC3BED7C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112" y="0"/>
            <a:ext cx="2378497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757272-CD16-43EC-8C13-13AF324C2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429" y="0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40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B79E7D5-C54E-F30A-E5B9-70E1AC7A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73" y="1892856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19184-AC58-F265-FFE2-75736057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73" y="3104391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8D1E3-3E6F-9ABD-F462-D2133C662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73" y="4463291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5A7E7F-4FA5-C0FF-4C20-0722E36E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340" y="69091"/>
            <a:ext cx="2378497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331336-222C-8991-9E79-17EA49DFE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0112" y="107619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509B3E9-89D7-3C2F-B136-D2C9577D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47" y="1930157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04B6B-BC60-3F2F-F64C-AD848248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47" y="3119354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0B50A7-1C74-7FC0-741A-201E3062D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47" y="4562619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B4ACA0-40E5-3536-995D-86AE0C69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755" y="84054"/>
            <a:ext cx="2378497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A3DC05-501C-E11C-7C9F-EA8622136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252" y="84054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31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04115D-E283-A3F9-5110-E7D1A789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75" y="1892856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D3B06-1B55-C86D-1F34-F18947F1F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75" y="3058677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2BE67-DFDC-748E-DBB6-C04CF187D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75" y="4479246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CB2B6F-7332-AA8E-2E09-96C34F081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694" y="69091"/>
            <a:ext cx="2378497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07772C-C0DE-3507-00CD-070C45473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0112" y="69091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30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ABF276-5BDD-597A-B168-DF361CDC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70" y="1930157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D152FF-D37D-AB1F-45CF-847EB5856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70" y="3105732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40C6B4-2F50-E9DC-83A3-4395B21E5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70" y="4493609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BE63EB-289F-1478-8C39-A9FA1FF5B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131" y="69091"/>
            <a:ext cx="2378497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D03498-B63E-7113-A921-32EEE668F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399" y="69091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6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F3BF-5093-12B1-5E85-72C6EFDA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F51F2-556E-E32F-16D6-31C030D63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function/</a:t>
            </a:r>
            <a:r>
              <a:rPr lang="en-US" dirty="0" err="1"/>
              <a:t>kTRANS</a:t>
            </a:r>
            <a:r>
              <a:rPr lang="en-US" dirty="0"/>
              <a:t> changes with z?</a:t>
            </a:r>
          </a:p>
          <a:p>
            <a:r>
              <a:rPr lang="en-US" dirty="0"/>
              <a:t>Add FOV considerations into function</a:t>
            </a:r>
          </a:p>
          <a:p>
            <a:r>
              <a:rPr lang="en-US" dirty="0"/>
              <a:t>Other augmentations</a:t>
            </a:r>
            <a:r>
              <a:rPr lang="en-US"/>
              <a:t>: dilation </a:t>
            </a:r>
            <a:r>
              <a:rPr lang="en-US" dirty="0"/>
              <a:t>of masks? Horizontal stretch?</a:t>
            </a:r>
          </a:p>
          <a:p>
            <a:r>
              <a:rPr lang="en-US" dirty="0"/>
              <a:t>”horseshoe” of signal – (too much blurring during </a:t>
            </a:r>
            <a:r>
              <a:rPr lang="en-US" dirty="0" err="1"/>
              <a:t>downsampling</a:t>
            </a:r>
            <a:r>
              <a:rPr lang="en-US" dirty="0"/>
              <a:t>?)</a:t>
            </a:r>
          </a:p>
          <a:p>
            <a:r>
              <a:rPr lang="en-US" dirty="0"/>
              <a:t>Simulated data currently includes negative values</a:t>
            </a:r>
          </a:p>
          <a:p>
            <a:r>
              <a:rPr lang="en-US" dirty="0"/>
              <a:t>Getting correct </a:t>
            </a:r>
            <a:r>
              <a:rPr lang="en-US" dirty="0" err="1"/>
              <a:t>kTRANS</a:t>
            </a:r>
            <a:r>
              <a:rPr lang="en-US" dirty="0"/>
              <a:t> – linear gradient not quite enough</a:t>
            </a:r>
          </a:p>
          <a:p>
            <a:pPr lvl="1"/>
            <a:r>
              <a:rPr lang="en-US" dirty="0"/>
              <a:t>Vasculature in back of the head much higher than rest of vasculature</a:t>
            </a:r>
          </a:p>
          <a:p>
            <a:pPr lvl="1"/>
            <a:r>
              <a:rPr lang="en-US" dirty="0"/>
              <a:t>Need a mask specifically for this</a:t>
            </a:r>
          </a:p>
          <a:p>
            <a:r>
              <a:rPr lang="en-US" dirty="0"/>
              <a:t>Timing: maybe crop out first couple </a:t>
            </a:r>
            <a:r>
              <a:rPr lang="en-US" dirty="0" err="1"/>
              <a:t>timepts</a:t>
            </a:r>
            <a:r>
              <a:rPr lang="en-US" dirty="0"/>
              <a:t> of simulation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2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A42B-98EF-D8BD-47CF-E45B65B3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E494-6DA6-4677-C38C-7C103ED15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Changed to </a:t>
            </a:r>
            <a:r>
              <a:rPr lang="en-US" dirty="0" err="1"/>
              <a:t>unet</a:t>
            </a:r>
            <a:r>
              <a:rPr lang="en-US" dirty="0"/>
              <a:t> with channels (32, 64, 128, 256)</a:t>
            </a:r>
          </a:p>
          <a:p>
            <a:r>
              <a:rPr lang="en-US" dirty="0"/>
              <a:t>Exp1 = train with just BW data = version 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6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7F8B-29D1-4D3A-AA40-69091462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Vol2-1 AUC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446EB-9284-D74B-3124-D8D9B8238A3F}"/>
              </a:ext>
            </a:extLst>
          </p:cNvPr>
          <p:cNvSpPr txBox="1"/>
          <p:nvPr/>
        </p:nvSpPr>
        <p:spPr>
          <a:xfrm>
            <a:off x="234738" y="2064231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B30F4-F586-2DFF-6FD6-1290FFC82141}"/>
              </a:ext>
            </a:extLst>
          </p:cNvPr>
          <p:cNvSpPr txBox="1"/>
          <p:nvPr/>
        </p:nvSpPr>
        <p:spPr>
          <a:xfrm>
            <a:off x="234738" y="3754134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6FCE9-F4B9-10E2-BCD5-AE91CBEA3D68}"/>
              </a:ext>
            </a:extLst>
          </p:cNvPr>
          <p:cNvSpPr txBox="1"/>
          <p:nvPr/>
        </p:nvSpPr>
        <p:spPr>
          <a:xfrm>
            <a:off x="234738" y="5511447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ACE0-CA7B-FF60-68C5-679D9F9F5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80" y="1637645"/>
            <a:ext cx="10148919" cy="12686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8A6ECF-5895-1CBE-E9A2-2B1E65F9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887" y="3309555"/>
            <a:ext cx="10148912" cy="1268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4A3DD-EC75-EE77-A33D-7A67EE9AD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80" y="5077819"/>
            <a:ext cx="10148912" cy="12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50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B14E-6E2D-6C34-CFBD-AB871655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0AEC-B802-AAFD-821C-6BF89ADC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KPL = 0.08 for GM same relationship w WM</a:t>
            </a:r>
          </a:p>
          <a:p>
            <a:r>
              <a:rPr lang="en-US" dirty="0"/>
              <a:t>Low kPL = 0.005 for GM</a:t>
            </a:r>
          </a:p>
          <a:p>
            <a:r>
              <a:rPr lang="en-US" dirty="0"/>
              <a:t>High SNR = </a:t>
            </a:r>
            <a:r>
              <a:rPr lang="en-US" dirty="0" err="1"/>
              <a:t>std_noise</a:t>
            </a:r>
            <a:r>
              <a:rPr lang="en-US" dirty="0"/>
              <a:t> = 0.001</a:t>
            </a:r>
          </a:p>
          <a:p>
            <a:r>
              <a:rPr lang="en-US" dirty="0"/>
              <a:t>Low SNR = </a:t>
            </a:r>
            <a:r>
              <a:rPr lang="en-US" dirty="0" err="1"/>
              <a:t>std_noise</a:t>
            </a:r>
            <a:r>
              <a:rPr lang="en-US" dirty="0"/>
              <a:t> = 0.007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53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0296-DF0C-1940-5EBB-0D628604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1A3B4-CF94-C921-7705-4FC3EE08A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Version 3: basic metabolic phantom [64x64] training with basic </a:t>
            </a:r>
            <a:r>
              <a:rPr lang="en-US" dirty="0" err="1"/>
              <a:t>unet</a:t>
            </a:r>
            <a:r>
              <a:rPr lang="en-US" dirty="0"/>
              <a:t> (used epoch 249 for test), batch size=2</a:t>
            </a:r>
          </a:p>
          <a:p>
            <a:pPr marL="0" indent="0">
              <a:buNone/>
            </a:pPr>
            <a:r>
              <a:rPr lang="en-US" dirty="0"/>
              <a:t>Version 8: BW data [16x16] training (used epoch 310 for test), switched to </a:t>
            </a:r>
            <a:r>
              <a:rPr lang="en-US" dirty="0" err="1"/>
              <a:t>Unet</a:t>
            </a:r>
            <a:r>
              <a:rPr lang="en-US" dirty="0"/>
              <a:t> with channels=(32, 64, 128, 256), strides=(2,2,2) – note: model only had 657 K params, also </a:t>
            </a:r>
            <a:r>
              <a:rPr lang="en-US" dirty="0" err="1"/>
              <a:t>pyr</a:t>
            </a:r>
            <a:r>
              <a:rPr lang="en-US" dirty="0"/>
              <a:t>/lac may not have been stacked correctly</a:t>
            </a:r>
          </a:p>
          <a:p>
            <a:pPr marL="0" indent="0">
              <a:buNone/>
            </a:pPr>
            <a:r>
              <a:rPr lang="en-US" dirty="0"/>
              <a:t>Version 9: same as 8 but resampled data to [64x64] &amp; went back to basic </a:t>
            </a:r>
            <a:r>
              <a:rPr lang="en-US" dirty="0" err="1"/>
              <a:t>unet</a:t>
            </a:r>
            <a:r>
              <a:rPr lang="en-US" dirty="0"/>
              <a:t> (model has 2M params), used epoch 440 for test</a:t>
            </a:r>
          </a:p>
          <a:p>
            <a:pPr marL="0" indent="0">
              <a:buNone/>
            </a:pPr>
            <a:r>
              <a:rPr lang="en-US" dirty="0"/>
              <a:t>Version 10: same as 9, tried new masked normalized l1 loss (compute_loss_2) – this didn’t work ignore lol</a:t>
            </a:r>
          </a:p>
          <a:p>
            <a:pPr marL="0" indent="0">
              <a:buNone/>
            </a:pPr>
            <a:r>
              <a:rPr lang="en-US" dirty="0"/>
              <a:t>Version 11: same as 9 but with v2 version of BW data</a:t>
            </a:r>
          </a:p>
        </p:txBody>
      </p:sp>
    </p:spTree>
    <p:extLst>
      <p:ext uri="{BB962C8B-B14F-4D97-AF65-F5344CB8AC3E}">
        <p14:creationId xmlns:p14="http://schemas.microsoft.com/office/powerpoint/2010/main" val="3196191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022-451B-6DE8-6014-CD1DF81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38F-2065-2EC1-6D96-65A21E00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Experiment 1: Train/test with only </a:t>
            </a:r>
            <a:r>
              <a:rPr lang="en-US" dirty="0" err="1"/>
              <a:t>BrainWeb</a:t>
            </a:r>
            <a:r>
              <a:rPr lang="en-US" dirty="0"/>
              <a:t> data (Version 8)</a:t>
            </a:r>
          </a:p>
          <a:p>
            <a:r>
              <a:rPr lang="en-US" strike="sngStrike" dirty="0"/>
              <a:t>Experiment 2: Train with a mix of </a:t>
            </a:r>
            <a:r>
              <a:rPr lang="en-US" strike="sngStrike" dirty="0" err="1"/>
              <a:t>BrainWeb</a:t>
            </a:r>
            <a:r>
              <a:rPr lang="en-US" strike="sngStrike" dirty="0"/>
              <a:t> and basic phantom data</a:t>
            </a:r>
          </a:p>
          <a:p>
            <a:pPr marL="0" indent="0">
              <a:buNone/>
            </a:pPr>
            <a:endParaRPr lang="en-US" strike="sngStrike" dirty="0"/>
          </a:p>
          <a:p>
            <a:pPr marL="0" indent="0">
              <a:buNone/>
            </a:pPr>
            <a:r>
              <a:rPr lang="en-US" dirty="0"/>
              <a:t>Training Parameters:</a:t>
            </a:r>
          </a:p>
          <a:p>
            <a:r>
              <a:rPr lang="en-US" dirty="0"/>
              <a:t>2D </a:t>
            </a:r>
            <a:r>
              <a:rPr lang="en-US" dirty="0" err="1"/>
              <a:t>Unet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input: pyruvate and lactate dynamics concatenated [40 16 16]</a:t>
            </a:r>
          </a:p>
          <a:p>
            <a:pPr lvl="1"/>
            <a:r>
              <a:rPr lang="en-US" dirty="0"/>
              <a:t>Output: k</a:t>
            </a:r>
            <a:r>
              <a:rPr lang="en-US" baseline="-25000" dirty="0"/>
              <a:t>PL</a:t>
            </a:r>
            <a:r>
              <a:rPr lang="en-US" dirty="0"/>
              <a:t> map [1 16 16]</a:t>
            </a:r>
          </a:p>
          <a:p>
            <a:r>
              <a:rPr lang="en-US" dirty="0"/>
              <a:t>Adam optimizer, learning rate=.001</a:t>
            </a:r>
          </a:p>
          <a:p>
            <a:r>
              <a:rPr lang="en-US" dirty="0"/>
              <a:t>Batch size= 2</a:t>
            </a:r>
          </a:p>
          <a:p>
            <a:r>
              <a:rPr lang="en-US" dirty="0"/>
              <a:t>L1 loss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81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8834-15DE-F4CA-6EA8-E9C85F94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 Set</a:t>
            </a:r>
          </a:p>
        </p:txBody>
      </p:sp>
      <p:pic>
        <p:nvPicPr>
          <p:cNvPr id="5" name="Picture 4" descr="A pixelated image of a sun&#10;&#10;Description automatically generated">
            <a:extLst>
              <a:ext uri="{FF2B5EF4-FFF2-40B4-BE49-F238E27FC236}">
                <a16:creationId xmlns:a16="http://schemas.microsoft.com/office/drawing/2014/main" id="{967481DF-4EE9-51A1-2966-A594C935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5" y="1520206"/>
            <a:ext cx="10191429" cy="1455917"/>
          </a:xfrm>
          <a:prstGeom prst="rect">
            <a:avLst/>
          </a:prstGeom>
        </p:spPr>
      </p:pic>
      <p:pic>
        <p:nvPicPr>
          <p:cNvPr id="15" name="Picture 14" descr="A pixelated image of a yellow and orange circle&#10;&#10;Description automatically generated">
            <a:extLst>
              <a:ext uri="{FF2B5EF4-FFF2-40B4-BE49-F238E27FC236}">
                <a16:creationId xmlns:a16="http://schemas.microsoft.com/office/drawing/2014/main" id="{5C619BE9-D47E-3544-AEAF-1EE67742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85" y="4480345"/>
            <a:ext cx="10191413" cy="1455915"/>
          </a:xfrm>
          <a:prstGeom prst="rect">
            <a:avLst/>
          </a:prstGeom>
        </p:spPr>
      </p:pic>
      <p:pic>
        <p:nvPicPr>
          <p:cNvPr id="23" name="Picture 22" descr="A close up of a circle&#10;&#10;Description automatically generated">
            <a:extLst>
              <a:ext uri="{FF2B5EF4-FFF2-40B4-BE49-F238E27FC236}">
                <a16:creationId xmlns:a16="http://schemas.microsoft.com/office/drawing/2014/main" id="{D725B200-7FCE-3141-F536-08D83DE6C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84" y="2976123"/>
            <a:ext cx="10191413" cy="14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70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46B9-58F6-4A38-08C7-CF6E5CAF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324"/>
          </a:xfrm>
        </p:spPr>
        <p:txBody>
          <a:bodyPr/>
          <a:lstStyle/>
          <a:p>
            <a:r>
              <a:rPr lang="en-US" dirty="0"/>
              <a:t>Test 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3E6DF1-D042-68AE-F1D6-4D29098F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407916"/>
            <a:ext cx="9214153" cy="23959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295583-7BD4-6DD8-13D7-D11AED40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76370"/>
            <a:ext cx="9214152" cy="239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8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2668-E9CB-FD37-7732-372A5C45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 Set Metrics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9D70DF-9822-66D9-D684-79F8F64091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10879" y="2010820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744800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464134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691637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36490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Voxelwise PK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Voxelwise PK Model + HOSVD Denoising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0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 of Abs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 of Sq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39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 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82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976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OOD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18D06-F4C1-3733-F278-E2590550025F}"/>
              </a:ext>
            </a:extLst>
          </p:cNvPr>
          <p:cNvSpPr txBox="1"/>
          <p:nvPr/>
        </p:nvSpPr>
        <p:spPr>
          <a:xfrm rot="16200000">
            <a:off x="-99881" y="1572125"/>
            <a:ext cx="214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k</a:t>
            </a:r>
            <a:r>
              <a:rPr lang="en-US" sz="3200" baseline="-25000" dirty="0"/>
              <a:t>PL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17A73-7DAB-F933-CB8E-E0EC8BCFE7DA}"/>
              </a:ext>
            </a:extLst>
          </p:cNvPr>
          <p:cNvSpPr txBox="1"/>
          <p:nvPr/>
        </p:nvSpPr>
        <p:spPr>
          <a:xfrm rot="16200000">
            <a:off x="-109518" y="4350329"/>
            <a:ext cx="214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 k</a:t>
            </a:r>
            <a:r>
              <a:rPr lang="en-US" sz="3200" baseline="-25000" dirty="0"/>
              <a:t>PL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7B8F8-1A28-4018-3676-8CE62F7E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339" y="1215834"/>
            <a:ext cx="9860719" cy="2564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615C34-9D99-39A1-AA92-4CE0A228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38" y="3983531"/>
            <a:ext cx="9860718" cy="25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5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OOD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18D06-F4C1-3733-F278-E2590550025F}"/>
              </a:ext>
            </a:extLst>
          </p:cNvPr>
          <p:cNvSpPr txBox="1"/>
          <p:nvPr/>
        </p:nvSpPr>
        <p:spPr>
          <a:xfrm rot="16200000">
            <a:off x="-99881" y="1572125"/>
            <a:ext cx="214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SNR</a:t>
            </a:r>
            <a:endParaRPr lang="en-US" sz="32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17A73-7DAB-F933-CB8E-E0EC8BCFE7DA}"/>
              </a:ext>
            </a:extLst>
          </p:cNvPr>
          <p:cNvSpPr txBox="1"/>
          <p:nvPr/>
        </p:nvSpPr>
        <p:spPr>
          <a:xfrm rot="16200000">
            <a:off x="-109518" y="4350329"/>
            <a:ext cx="214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 SNR</a:t>
            </a:r>
            <a:endParaRPr lang="en-US" sz="3200" baseline="-25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173A99-71EB-09F2-37A2-C9FA6D0E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24" y="1121906"/>
            <a:ext cx="9299448" cy="24181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5A53C3-EE57-3256-A81E-B3D77B2CA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24" y="3837228"/>
            <a:ext cx="9299450" cy="24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7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483"/>
            <a:ext cx="10515600" cy="873366"/>
          </a:xfrm>
        </p:spPr>
        <p:txBody>
          <a:bodyPr/>
          <a:lstStyle/>
          <a:p>
            <a:r>
              <a:rPr lang="en-US" dirty="0"/>
              <a:t>In Vivo Volunteer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9608C-4FA2-95E5-1A47-AE7D4B62F7A8}"/>
              </a:ext>
            </a:extLst>
          </p:cNvPr>
          <p:cNvSpPr txBox="1"/>
          <p:nvPr/>
        </p:nvSpPr>
        <p:spPr>
          <a:xfrm rot="16200000">
            <a:off x="1050496" y="1426136"/>
            <a:ext cx="146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Vol1-1</a:t>
            </a:r>
            <a:endParaRPr lang="en-US" sz="32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44091-EAEC-F161-D020-E6D5C5724288}"/>
              </a:ext>
            </a:extLst>
          </p:cNvPr>
          <p:cNvSpPr txBox="1"/>
          <p:nvPr/>
        </p:nvSpPr>
        <p:spPr>
          <a:xfrm rot="16200000">
            <a:off x="1033036" y="3534505"/>
            <a:ext cx="146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Vol2-2</a:t>
            </a:r>
            <a:endParaRPr lang="en-US" sz="3200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6DC98-7C32-4DD4-0B04-8B8BAD325F7A}"/>
              </a:ext>
            </a:extLst>
          </p:cNvPr>
          <p:cNvSpPr txBox="1"/>
          <p:nvPr/>
        </p:nvSpPr>
        <p:spPr>
          <a:xfrm rot="16200000">
            <a:off x="1033036" y="5581764"/>
            <a:ext cx="146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Vol3-2</a:t>
            </a:r>
            <a:endParaRPr lang="en-US" sz="3200" baseline="-25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9AE6C-2775-F053-D40D-01F18D87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294" y="867050"/>
            <a:ext cx="6980499" cy="1871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DBBA13-0F8D-4314-EF23-8EEF39DAB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93" y="2891012"/>
            <a:ext cx="6980499" cy="18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37963B-B1CB-863E-31F5-33A724E16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293" y="4976247"/>
            <a:ext cx="6980499" cy="188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64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022-451B-6DE8-6014-CD1DF81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38F-2065-2EC1-6D96-65A21E00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 1: Train/test with only </a:t>
            </a:r>
            <a:r>
              <a:rPr lang="en-US" dirty="0" err="1"/>
              <a:t>BrainWeb</a:t>
            </a:r>
            <a:r>
              <a:rPr lang="en-US" dirty="0"/>
              <a:t> data 64x64 (Version 9)</a:t>
            </a:r>
            <a:endParaRPr lang="en-US" strike="sngStrike" dirty="0"/>
          </a:p>
          <a:p>
            <a:pPr marL="0" indent="0">
              <a:buNone/>
            </a:pPr>
            <a:r>
              <a:rPr lang="en-US" dirty="0"/>
              <a:t>** Note this data was interpolated up, it was created as 16x16</a:t>
            </a:r>
          </a:p>
          <a:p>
            <a:pPr marL="0" indent="0">
              <a:buNone/>
            </a:pPr>
            <a:r>
              <a:rPr lang="en-US" dirty="0"/>
              <a:t>Training Parameters:</a:t>
            </a:r>
          </a:p>
          <a:p>
            <a:r>
              <a:rPr lang="en-US" dirty="0"/>
              <a:t>2D </a:t>
            </a:r>
            <a:r>
              <a:rPr lang="en-US" dirty="0" err="1"/>
              <a:t>Unet</a:t>
            </a:r>
            <a:r>
              <a:rPr lang="en-US" dirty="0"/>
              <a:t> (Basic </a:t>
            </a:r>
            <a:r>
              <a:rPr lang="en-US" dirty="0" err="1"/>
              <a:t>Unet</a:t>
            </a:r>
            <a:r>
              <a:rPr lang="en-US" dirty="0"/>
              <a:t>, 2M parameters): </a:t>
            </a:r>
          </a:p>
          <a:p>
            <a:pPr lvl="1"/>
            <a:r>
              <a:rPr lang="en-US" dirty="0"/>
              <a:t>input: pyruvate and lactate dynamics concatenated [40 64 64]</a:t>
            </a:r>
          </a:p>
          <a:p>
            <a:pPr lvl="1"/>
            <a:r>
              <a:rPr lang="en-US" dirty="0"/>
              <a:t>Output: k</a:t>
            </a:r>
            <a:r>
              <a:rPr lang="en-US" baseline="-25000" dirty="0"/>
              <a:t>PL</a:t>
            </a:r>
            <a:r>
              <a:rPr lang="en-US" dirty="0"/>
              <a:t> map [1 64 64]</a:t>
            </a:r>
          </a:p>
          <a:p>
            <a:r>
              <a:rPr lang="en-US" dirty="0"/>
              <a:t>Adam optimizer, learning rate=.001</a:t>
            </a:r>
          </a:p>
          <a:p>
            <a:r>
              <a:rPr lang="en-US" dirty="0"/>
              <a:t>Batch size= 2</a:t>
            </a:r>
          </a:p>
          <a:p>
            <a:r>
              <a:rPr lang="en-US" dirty="0"/>
              <a:t>L1 loss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0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7F8B-29D1-4D3A-AA40-69091462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Vol2-2 AUC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446EB-9284-D74B-3124-D8D9B8238A3F}"/>
              </a:ext>
            </a:extLst>
          </p:cNvPr>
          <p:cNvSpPr txBox="1"/>
          <p:nvPr/>
        </p:nvSpPr>
        <p:spPr>
          <a:xfrm>
            <a:off x="234738" y="2064231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B30F4-F586-2DFF-6FD6-1290FFC82141}"/>
              </a:ext>
            </a:extLst>
          </p:cNvPr>
          <p:cNvSpPr txBox="1"/>
          <p:nvPr/>
        </p:nvSpPr>
        <p:spPr>
          <a:xfrm>
            <a:off x="234738" y="3754134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6FCE9-F4B9-10E2-BCD5-AE91CBEA3D68}"/>
              </a:ext>
            </a:extLst>
          </p:cNvPr>
          <p:cNvSpPr txBox="1"/>
          <p:nvPr/>
        </p:nvSpPr>
        <p:spPr>
          <a:xfrm>
            <a:off x="234738" y="5511447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8AF2E-253E-B67C-8DAA-9D547BD2B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58" y="1635455"/>
            <a:ext cx="10289574" cy="1286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36AB1-FDD9-E39D-858E-9A57D02C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58" y="3258166"/>
            <a:ext cx="10289574" cy="1286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2848B-D54B-0C13-493E-C2D3EE4D1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050" y="4977535"/>
            <a:ext cx="10289566" cy="12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5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8834-15DE-F4CA-6EA8-E9C85F94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 Set</a:t>
            </a:r>
          </a:p>
        </p:txBody>
      </p:sp>
      <p:pic>
        <p:nvPicPr>
          <p:cNvPr id="4" name="Picture 3" descr="A close up of a pair of brain scan&#10;&#10;Description automatically generated with medium confidence">
            <a:extLst>
              <a:ext uri="{FF2B5EF4-FFF2-40B4-BE49-F238E27FC236}">
                <a16:creationId xmlns:a16="http://schemas.microsoft.com/office/drawing/2014/main" id="{C0E29181-D1F0-E0D7-DC11-2ABD1175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48" y="1526556"/>
            <a:ext cx="7772400" cy="1110342"/>
          </a:xfrm>
          <a:prstGeom prst="rect">
            <a:avLst/>
          </a:prstGeom>
        </p:spPr>
      </p:pic>
      <p:pic>
        <p:nvPicPr>
          <p:cNvPr id="6" name="Picture 5" descr="A close up of a pair of images&#10;&#10;Description automatically generated with medium confidence">
            <a:extLst>
              <a:ext uri="{FF2B5EF4-FFF2-40B4-BE49-F238E27FC236}">
                <a16:creationId xmlns:a16="http://schemas.microsoft.com/office/drawing/2014/main" id="{14075F29-78E4-2A23-7B28-4D4DF872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48" y="2544376"/>
            <a:ext cx="7772400" cy="1110342"/>
          </a:xfrm>
          <a:prstGeom prst="rect">
            <a:avLst/>
          </a:prstGeom>
        </p:spPr>
      </p:pic>
      <p:pic>
        <p:nvPicPr>
          <p:cNvPr id="8" name="Picture 7" descr="A close up of a pair of lights&#10;&#10;Description automatically generated">
            <a:extLst>
              <a:ext uri="{FF2B5EF4-FFF2-40B4-BE49-F238E27FC236}">
                <a16:creationId xmlns:a16="http://schemas.microsoft.com/office/drawing/2014/main" id="{B0F677DE-3A62-9843-93E2-2BFA4E5FA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48" y="3654718"/>
            <a:ext cx="7772400" cy="1110342"/>
          </a:xfrm>
          <a:prstGeom prst="rect">
            <a:avLst/>
          </a:prstGeom>
        </p:spPr>
      </p:pic>
      <p:pic>
        <p:nvPicPr>
          <p:cNvPr id="10" name="Picture 9" descr="A close up of a pair of light&#10;&#10;Description automatically generated with medium confidence">
            <a:extLst>
              <a:ext uri="{FF2B5EF4-FFF2-40B4-BE49-F238E27FC236}">
                <a16:creationId xmlns:a16="http://schemas.microsoft.com/office/drawing/2014/main" id="{7F8FAF2D-883B-A90B-A626-D849BB3F8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48" y="4765060"/>
            <a:ext cx="7772400" cy="111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1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46B9-58F6-4A38-08C7-CF6E5CAF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324"/>
          </a:xfrm>
        </p:spPr>
        <p:txBody>
          <a:bodyPr/>
          <a:lstStyle/>
          <a:p>
            <a:r>
              <a:rPr lang="en-US" dirty="0"/>
              <a:t>Test Set</a:t>
            </a:r>
          </a:p>
        </p:txBody>
      </p:sp>
      <p:pic>
        <p:nvPicPr>
          <p:cNvPr id="4" name="Picture 3" descr="A group of images of a brain&#10;&#10;Description automatically generated">
            <a:extLst>
              <a:ext uri="{FF2B5EF4-FFF2-40B4-BE49-F238E27FC236}">
                <a16:creationId xmlns:a16="http://schemas.microsoft.com/office/drawing/2014/main" id="{981FEC07-8B6B-1965-5DFF-69A7A189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18" y="1235450"/>
            <a:ext cx="7772400" cy="2021084"/>
          </a:xfrm>
          <a:prstGeom prst="rect">
            <a:avLst/>
          </a:prstGeom>
        </p:spPr>
      </p:pic>
      <p:pic>
        <p:nvPicPr>
          <p:cNvPr id="6" name="Picture 5" descr="A close-up of a nuclear explosion&#10;&#10;Description automatically generated">
            <a:extLst>
              <a:ext uri="{FF2B5EF4-FFF2-40B4-BE49-F238E27FC236}">
                <a16:creationId xmlns:a16="http://schemas.microsoft.com/office/drawing/2014/main" id="{301DD4A7-42F9-78F6-EAA7-35B58EE9B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18" y="3601467"/>
            <a:ext cx="7772400" cy="20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74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2668-E9CB-FD37-7732-372A5C45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 Set Metrics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9D70DF-9822-66D9-D684-79F8F64091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0095193"/>
              </p:ext>
            </p:extLst>
          </p:nvPr>
        </p:nvGraphicFramePr>
        <p:xfrm>
          <a:off x="710879" y="2010820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744800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464134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691637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36490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Voxelwise PK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Voxelwise PK Model + HOSVD Denoising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0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 Abs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 Sq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39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 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82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151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OOD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18D06-F4C1-3733-F278-E2590550025F}"/>
              </a:ext>
            </a:extLst>
          </p:cNvPr>
          <p:cNvSpPr txBox="1"/>
          <p:nvPr/>
        </p:nvSpPr>
        <p:spPr>
          <a:xfrm rot="16200000">
            <a:off x="-99881" y="1572125"/>
            <a:ext cx="214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k</a:t>
            </a:r>
            <a:r>
              <a:rPr lang="en-US" sz="3200" baseline="-25000" dirty="0"/>
              <a:t>PL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17A73-7DAB-F933-CB8E-E0EC8BCFE7DA}"/>
              </a:ext>
            </a:extLst>
          </p:cNvPr>
          <p:cNvSpPr txBox="1"/>
          <p:nvPr/>
        </p:nvSpPr>
        <p:spPr>
          <a:xfrm rot="16200000">
            <a:off x="-109518" y="4350329"/>
            <a:ext cx="214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 k</a:t>
            </a:r>
            <a:r>
              <a:rPr lang="en-US" sz="3200" baseline="-25000" dirty="0"/>
              <a:t>PL</a:t>
            </a:r>
          </a:p>
        </p:txBody>
      </p:sp>
      <p:pic>
        <p:nvPicPr>
          <p:cNvPr id="4" name="Picture 3" descr="A group of images of a nuclear explosion&#10;&#10;Description automatically generated">
            <a:extLst>
              <a:ext uri="{FF2B5EF4-FFF2-40B4-BE49-F238E27FC236}">
                <a16:creationId xmlns:a16="http://schemas.microsoft.com/office/drawing/2014/main" id="{CE84A4E1-7509-266F-4EED-3EA3F9C9E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485" y="1325563"/>
            <a:ext cx="7772400" cy="2021084"/>
          </a:xfrm>
          <a:prstGeom prst="rect">
            <a:avLst/>
          </a:prstGeom>
        </p:spPr>
      </p:pic>
      <p:pic>
        <p:nvPicPr>
          <p:cNvPr id="6" name="Picture 5" descr="A group of images of a nuclear explosion&#10;&#10;Description automatically generated">
            <a:extLst>
              <a:ext uri="{FF2B5EF4-FFF2-40B4-BE49-F238E27FC236}">
                <a16:creationId xmlns:a16="http://schemas.microsoft.com/office/drawing/2014/main" id="{312F26AC-C5AD-6909-22D6-8DCE5AF9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53" y="3813785"/>
            <a:ext cx="7772400" cy="20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7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OOD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18D06-F4C1-3733-F278-E2590550025F}"/>
              </a:ext>
            </a:extLst>
          </p:cNvPr>
          <p:cNvSpPr txBox="1"/>
          <p:nvPr/>
        </p:nvSpPr>
        <p:spPr>
          <a:xfrm rot="16200000">
            <a:off x="-99881" y="1572125"/>
            <a:ext cx="214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Low SNR</a:t>
            </a:r>
            <a:endParaRPr lang="en-US" sz="32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17A73-7DAB-F933-CB8E-E0EC8BCFE7DA}"/>
              </a:ext>
            </a:extLst>
          </p:cNvPr>
          <p:cNvSpPr txBox="1"/>
          <p:nvPr/>
        </p:nvSpPr>
        <p:spPr>
          <a:xfrm rot="16200000">
            <a:off x="-109518" y="4350329"/>
            <a:ext cx="214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 SNR</a:t>
            </a:r>
            <a:endParaRPr lang="en-US" sz="3200" baseline="-25000" dirty="0"/>
          </a:p>
        </p:txBody>
      </p:sp>
      <p:pic>
        <p:nvPicPr>
          <p:cNvPr id="4" name="Picture 3" descr="A collage of images of a brain and a fireball&#10;&#10;Description automatically generated">
            <a:extLst>
              <a:ext uri="{FF2B5EF4-FFF2-40B4-BE49-F238E27FC236}">
                <a16:creationId xmlns:a16="http://schemas.microsoft.com/office/drawing/2014/main" id="{2948BC4C-1A68-C725-88F0-B5F611C31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52" y="1121906"/>
            <a:ext cx="7772400" cy="2021084"/>
          </a:xfrm>
          <a:prstGeom prst="rect">
            <a:avLst/>
          </a:prstGeom>
        </p:spPr>
      </p:pic>
      <p:pic>
        <p:nvPicPr>
          <p:cNvPr id="6" name="Picture 5" descr="A group of images of a brain&#10;&#10;Description automatically generated">
            <a:extLst>
              <a:ext uri="{FF2B5EF4-FFF2-40B4-BE49-F238E27FC236}">
                <a16:creationId xmlns:a16="http://schemas.microsoft.com/office/drawing/2014/main" id="{3E7EF5A1-4054-32B3-14EC-AAB04C69B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1" y="3819922"/>
            <a:ext cx="7772400" cy="20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95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483"/>
            <a:ext cx="10515600" cy="873366"/>
          </a:xfrm>
        </p:spPr>
        <p:txBody>
          <a:bodyPr/>
          <a:lstStyle/>
          <a:p>
            <a:r>
              <a:rPr lang="en-US" dirty="0"/>
              <a:t>In Vivo Volunteer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9608C-4FA2-95E5-1A47-AE7D4B62F7A8}"/>
              </a:ext>
            </a:extLst>
          </p:cNvPr>
          <p:cNvSpPr txBox="1"/>
          <p:nvPr/>
        </p:nvSpPr>
        <p:spPr>
          <a:xfrm rot="16200000">
            <a:off x="1050496" y="1426136"/>
            <a:ext cx="146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Vol1-1</a:t>
            </a:r>
            <a:endParaRPr lang="en-US" sz="32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44091-EAEC-F161-D020-E6D5C5724288}"/>
              </a:ext>
            </a:extLst>
          </p:cNvPr>
          <p:cNvSpPr txBox="1"/>
          <p:nvPr/>
        </p:nvSpPr>
        <p:spPr>
          <a:xfrm rot="16200000">
            <a:off x="1033036" y="3534505"/>
            <a:ext cx="146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Vol2-2</a:t>
            </a:r>
            <a:endParaRPr lang="en-US" sz="3200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6DC98-7C32-4DD4-0B04-8B8BAD325F7A}"/>
              </a:ext>
            </a:extLst>
          </p:cNvPr>
          <p:cNvSpPr txBox="1"/>
          <p:nvPr/>
        </p:nvSpPr>
        <p:spPr>
          <a:xfrm rot="16200000">
            <a:off x="1033036" y="5581764"/>
            <a:ext cx="146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Vol3-2</a:t>
            </a:r>
            <a:endParaRPr lang="en-US" sz="3200" baseline="-25000" dirty="0"/>
          </a:p>
        </p:txBody>
      </p:sp>
      <p:pic>
        <p:nvPicPr>
          <p:cNvPr id="4" name="Picture 3" descr="A colorful image of a cloud&#10;&#10;Description automatically generated with medium confidence">
            <a:extLst>
              <a:ext uri="{FF2B5EF4-FFF2-40B4-BE49-F238E27FC236}">
                <a16:creationId xmlns:a16="http://schemas.microsoft.com/office/drawing/2014/main" id="{6E846044-94B1-15D0-305C-2FE4424A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73" y="867736"/>
            <a:ext cx="7155640" cy="1918724"/>
          </a:xfrm>
          <a:prstGeom prst="rect">
            <a:avLst/>
          </a:prstGeom>
        </p:spPr>
      </p:pic>
      <p:pic>
        <p:nvPicPr>
          <p:cNvPr id="10" name="Picture 9" descr="A colorful image of a brain&#10;&#10;Description automatically generated">
            <a:extLst>
              <a:ext uri="{FF2B5EF4-FFF2-40B4-BE49-F238E27FC236}">
                <a16:creationId xmlns:a16="http://schemas.microsoft.com/office/drawing/2014/main" id="{780191A7-717D-42EA-6A1A-E5964326A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73" y="2872059"/>
            <a:ext cx="7155640" cy="1918724"/>
          </a:xfrm>
          <a:prstGeom prst="rect">
            <a:avLst/>
          </a:prstGeom>
        </p:spPr>
      </p:pic>
      <p:pic>
        <p:nvPicPr>
          <p:cNvPr id="14" name="Picture 13" descr="A colorful image of a figure&#10;&#10;Description automatically generated with medium confidence">
            <a:extLst>
              <a:ext uri="{FF2B5EF4-FFF2-40B4-BE49-F238E27FC236}">
                <a16:creationId xmlns:a16="http://schemas.microsoft.com/office/drawing/2014/main" id="{F5BC4D33-21C1-88BC-94EE-773D1B2C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873" y="4876382"/>
            <a:ext cx="7155640" cy="192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14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E5CF-5E10-5004-8344-EBE0B9C5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Parameter Choices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2CF8-86F2-CA50-AC77-705023E3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300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kTRANS</a:t>
            </a:r>
            <a:r>
              <a:rPr lang="en-US" dirty="0"/>
              <a:t> (scales input function):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linear y gradient: 1 to random b/w </a:t>
            </a:r>
            <a:r>
              <a:rPr lang="en-US" dirty="0">
                <a:highlight>
                  <a:srgbClr val="FFFF00"/>
                </a:highlight>
              </a:rPr>
              <a:t>2-4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GM: linear y gradient: random b/w 0.15-.25 to random b/w 0.35-.45 </a:t>
            </a:r>
          </a:p>
          <a:p>
            <a:pPr lvl="1"/>
            <a:r>
              <a:rPr lang="en-US" dirty="0"/>
              <a:t>WM: linear y gradient: GM limits + random b/w -0.005 and -0.015</a:t>
            </a:r>
          </a:p>
          <a:p>
            <a:r>
              <a:rPr lang="en-US" dirty="0"/>
              <a:t>kPL: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0</a:t>
            </a:r>
          </a:p>
          <a:p>
            <a:pPr lvl="1"/>
            <a:r>
              <a:rPr lang="en-US" dirty="0"/>
              <a:t>GM: random b/w 0.007-0.035</a:t>
            </a:r>
          </a:p>
          <a:p>
            <a:pPr lvl="1"/>
            <a:r>
              <a:rPr lang="en-US" dirty="0"/>
              <a:t>WM: GM kPL + random b/w (-0.005)-0.005</a:t>
            </a:r>
          </a:p>
          <a:p>
            <a:r>
              <a:rPr lang="en-US" dirty="0" err="1"/>
              <a:t>kPB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0</a:t>
            </a:r>
          </a:p>
          <a:p>
            <a:pPr lvl="1"/>
            <a:r>
              <a:rPr lang="en-US" dirty="0"/>
              <a:t>GM: 0.002-0.007</a:t>
            </a:r>
          </a:p>
          <a:p>
            <a:pPr lvl="1"/>
            <a:r>
              <a:rPr lang="en-US" dirty="0"/>
              <a:t>WM: GM </a:t>
            </a:r>
            <a:r>
              <a:rPr lang="en-US" dirty="0" err="1"/>
              <a:t>kPB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D8BCAD-7E20-C0B9-7CDB-29C18DCBBEE9}"/>
              </a:ext>
            </a:extLst>
          </p:cNvPr>
          <p:cNvSpPr txBox="1">
            <a:spLocks/>
          </p:cNvSpPr>
          <p:nvPr/>
        </p:nvSpPr>
        <p:spPr>
          <a:xfrm>
            <a:off x="6675783" y="1829076"/>
            <a:ext cx="50921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Mz0:</a:t>
            </a:r>
          </a:p>
          <a:p>
            <a:pPr lvl="1"/>
            <a:r>
              <a:rPr lang="en-US" sz="2000" dirty="0" err="1"/>
              <a:t>Vasc</a:t>
            </a:r>
            <a:r>
              <a:rPr lang="en-US" sz="2000" dirty="0"/>
              <a:t>: P: input </a:t>
            </a:r>
            <a:r>
              <a:rPr lang="en-US" sz="2000" dirty="0" err="1"/>
              <a:t>fxn</a:t>
            </a:r>
            <a:r>
              <a:rPr lang="en-US" sz="2000" dirty="0"/>
              <a:t>(1), L/B:0</a:t>
            </a:r>
          </a:p>
          <a:p>
            <a:pPr lvl="1"/>
            <a:r>
              <a:rPr lang="en-US" sz="2000" dirty="0"/>
              <a:t>GM &amp; WM: P: input*(.3-.7) L: input*(0-.025), </a:t>
            </a:r>
            <a:r>
              <a:rPr lang="en-US" sz="2000" dirty="0" err="1"/>
              <a:t>B:input</a:t>
            </a:r>
            <a:r>
              <a:rPr lang="en-US" sz="2000" dirty="0"/>
              <a:t>*(0-.01)</a:t>
            </a:r>
          </a:p>
          <a:p>
            <a:r>
              <a:rPr lang="en-US" sz="2400" dirty="0"/>
              <a:t>T1s:</a:t>
            </a:r>
          </a:p>
          <a:p>
            <a:pPr lvl="1"/>
            <a:r>
              <a:rPr lang="en-US" sz="2000" dirty="0" err="1"/>
              <a:t>Pyr</a:t>
            </a:r>
            <a:r>
              <a:rPr lang="en-US" sz="2000" dirty="0"/>
              <a:t>: 30s</a:t>
            </a:r>
          </a:p>
          <a:p>
            <a:pPr lvl="1"/>
            <a:r>
              <a:rPr lang="en-US" sz="2000" dirty="0"/>
              <a:t>Lac: 25s</a:t>
            </a:r>
          </a:p>
          <a:p>
            <a:pPr lvl="1"/>
            <a:r>
              <a:rPr lang="en-US" sz="2000" dirty="0"/>
              <a:t>Bic: 25s</a:t>
            </a:r>
          </a:p>
          <a:p>
            <a:r>
              <a:rPr lang="en-US" sz="2400" dirty="0"/>
              <a:t>Std of Noise: random b/w 0.002 and 0.005</a:t>
            </a:r>
          </a:p>
          <a:p>
            <a:r>
              <a:rPr lang="en-US" sz="2400" dirty="0" err="1"/>
              <a:t>Downsample</a:t>
            </a:r>
            <a:r>
              <a:rPr lang="en-US" sz="2400" dirty="0"/>
              <a:t> to Matrix size = [64 64 8]</a:t>
            </a:r>
          </a:p>
          <a:p>
            <a:r>
              <a:rPr lang="en-US" dirty="0"/>
              <a:t>Include all slices as separate examples for 2D </a:t>
            </a:r>
            <a:r>
              <a:rPr lang="en-US" dirty="0" err="1"/>
              <a:t>unet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72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E5CF-5E10-5004-8344-EBE0B9C5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Parameter Choices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2CF8-86F2-CA50-AC77-705023E3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30078" cy="4351338"/>
          </a:xfrm>
        </p:spPr>
        <p:txBody>
          <a:bodyPr>
            <a:normAutofit/>
          </a:bodyPr>
          <a:lstStyle/>
          <a:p>
            <a:r>
              <a:rPr lang="en-US" dirty="0" err="1"/>
              <a:t>XTranslation</a:t>
            </a:r>
            <a:r>
              <a:rPr lang="en-US" dirty="0"/>
              <a:t>: random between -1 and 1</a:t>
            </a:r>
          </a:p>
          <a:p>
            <a:r>
              <a:rPr lang="en-US" dirty="0"/>
              <a:t>Scale: random between 0.95x and 1.2x</a:t>
            </a:r>
          </a:p>
          <a:p>
            <a:r>
              <a:rPr lang="en-US" dirty="0" err="1"/>
              <a:t>XReflection</a:t>
            </a:r>
            <a:r>
              <a:rPr lang="en-US" dirty="0"/>
              <a:t>: true</a:t>
            </a:r>
          </a:p>
          <a:p>
            <a:r>
              <a:rPr lang="en-US" dirty="0"/>
              <a:t>Rotation: random b/w -5 and 5 degrees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449D51-B5B0-BFDC-C14D-C303341A1214}"/>
              </a:ext>
            </a:extLst>
          </p:cNvPr>
          <p:cNvSpPr txBox="1">
            <a:spLocks/>
          </p:cNvSpPr>
          <p:nvPr/>
        </p:nvSpPr>
        <p:spPr>
          <a:xfrm>
            <a:off x="6384404" y="1825625"/>
            <a:ext cx="54300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FOV Z crop augmentations: (40-60)</a:t>
            </a:r>
            <a:r>
              <a:rPr lang="en-US" dirty="0">
                <a:sym typeface="Wingdings" pitchFamily="2" charset="2"/>
              </a:rPr>
              <a:t>: (300:320)</a:t>
            </a:r>
          </a:p>
          <a:p>
            <a:r>
              <a:rPr lang="en-US" dirty="0">
                <a:sym typeface="Wingdings" pitchFamily="2" charset="2"/>
              </a:rPr>
              <a:t>20 brains- randomly chooses one</a:t>
            </a:r>
          </a:p>
          <a:p>
            <a:r>
              <a:rPr lang="en-US" dirty="0">
                <a:sym typeface="Wingdings" pitchFamily="2" charset="2"/>
              </a:rPr>
              <a:t>Input function delay: 0 or 1 TR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76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B14E-6E2D-6C34-CFBD-AB871655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0AEC-B802-AAFD-821C-6BF89ADC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KPL = 0.05 for GM , GM+0.001 for WM</a:t>
            </a:r>
          </a:p>
          <a:p>
            <a:r>
              <a:rPr lang="en-US" dirty="0"/>
              <a:t>Low kPL = 0.003 for GM, GM+0.001 for WM</a:t>
            </a:r>
          </a:p>
          <a:p>
            <a:r>
              <a:rPr lang="en-US" dirty="0"/>
              <a:t>High SNR = </a:t>
            </a:r>
            <a:r>
              <a:rPr lang="en-US" dirty="0" err="1"/>
              <a:t>std_noise</a:t>
            </a:r>
            <a:r>
              <a:rPr lang="en-US" dirty="0"/>
              <a:t> = 0.001</a:t>
            </a:r>
          </a:p>
          <a:p>
            <a:r>
              <a:rPr lang="en-US" dirty="0"/>
              <a:t>Low SNR = </a:t>
            </a:r>
            <a:r>
              <a:rPr lang="en-US" dirty="0" err="1"/>
              <a:t>std_noise</a:t>
            </a:r>
            <a:r>
              <a:rPr lang="en-US" dirty="0"/>
              <a:t> = 0.007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31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022-451B-6DE8-6014-CD1DF81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38F-2065-2EC1-6D96-65A21E00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Experiment 1: Train/test with only </a:t>
            </a:r>
            <a:r>
              <a:rPr lang="en-US" dirty="0" err="1"/>
              <a:t>BrainWeb</a:t>
            </a:r>
            <a:r>
              <a:rPr lang="en-US" dirty="0"/>
              <a:t> data 64x64 (v2 data prep)</a:t>
            </a:r>
          </a:p>
          <a:p>
            <a:r>
              <a:rPr lang="en-US" dirty="0"/>
              <a:t>Epoch 477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Parameters:</a:t>
            </a:r>
          </a:p>
          <a:p>
            <a:r>
              <a:rPr lang="en-US" dirty="0"/>
              <a:t>2D </a:t>
            </a:r>
            <a:r>
              <a:rPr lang="en-US" dirty="0" err="1"/>
              <a:t>Unet</a:t>
            </a:r>
            <a:r>
              <a:rPr lang="en-US" dirty="0"/>
              <a:t> (Basic </a:t>
            </a:r>
            <a:r>
              <a:rPr lang="en-US" dirty="0" err="1"/>
              <a:t>Unet</a:t>
            </a:r>
            <a:r>
              <a:rPr lang="en-US" dirty="0"/>
              <a:t>, 2M parameters): </a:t>
            </a:r>
          </a:p>
          <a:p>
            <a:pPr lvl="1"/>
            <a:r>
              <a:rPr lang="en-US" dirty="0"/>
              <a:t>input: pyruvate and lactate dynamics concatenated [40 64 64]</a:t>
            </a:r>
          </a:p>
          <a:p>
            <a:pPr lvl="1"/>
            <a:r>
              <a:rPr lang="en-US" dirty="0"/>
              <a:t>Output: k</a:t>
            </a:r>
            <a:r>
              <a:rPr lang="en-US" baseline="-25000" dirty="0"/>
              <a:t>PL</a:t>
            </a:r>
            <a:r>
              <a:rPr lang="en-US" dirty="0"/>
              <a:t> map [1 64 64]</a:t>
            </a:r>
          </a:p>
          <a:p>
            <a:r>
              <a:rPr lang="en-US" dirty="0"/>
              <a:t>Adam optimizer, learning rate=.001</a:t>
            </a:r>
          </a:p>
          <a:p>
            <a:r>
              <a:rPr lang="en-US" dirty="0"/>
              <a:t>Batch size= 2</a:t>
            </a:r>
          </a:p>
          <a:p>
            <a:r>
              <a:rPr lang="en-US" dirty="0"/>
              <a:t>L1 loss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4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7F8B-29D1-4D3A-AA40-69091462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Vol2-3 AUC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446EB-9284-D74B-3124-D8D9B8238A3F}"/>
              </a:ext>
            </a:extLst>
          </p:cNvPr>
          <p:cNvSpPr txBox="1"/>
          <p:nvPr/>
        </p:nvSpPr>
        <p:spPr>
          <a:xfrm>
            <a:off x="234738" y="2064231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B30F4-F586-2DFF-6FD6-1290FFC82141}"/>
              </a:ext>
            </a:extLst>
          </p:cNvPr>
          <p:cNvSpPr txBox="1"/>
          <p:nvPr/>
        </p:nvSpPr>
        <p:spPr>
          <a:xfrm>
            <a:off x="234738" y="3754134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6FCE9-F4B9-10E2-BCD5-AE91CBEA3D68}"/>
              </a:ext>
            </a:extLst>
          </p:cNvPr>
          <p:cNvSpPr txBox="1"/>
          <p:nvPr/>
        </p:nvSpPr>
        <p:spPr>
          <a:xfrm>
            <a:off x="234738" y="5511447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A3D6D-7EFB-473C-EFC7-A39079D37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50" y="1563096"/>
            <a:ext cx="10079064" cy="1259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D329E7-2453-CC55-1B55-324D269D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50" y="3258807"/>
            <a:ext cx="10079056" cy="1259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F8BCE-7B16-CF92-8580-45979594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52" y="5034294"/>
            <a:ext cx="10079048" cy="125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406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8834-15DE-F4CA-6EA8-E9C85F94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 Set</a:t>
            </a:r>
          </a:p>
        </p:txBody>
      </p:sp>
      <p:pic>
        <p:nvPicPr>
          <p:cNvPr id="3" name="Picture 2" descr="A close up of a brain&#10;&#10;Description automatically generated">
            <a:extLst>
              <a:ext uri="{FF2B5EF4-FFF2-40B4-BE49-F238E27FC236}">
                <a16:creationId xmlns:a16="http://schemas.microsoft.com/office/drawing/2014/main" id="{9B6D96BE-CEF9-EF82-B01E-1E8F315EA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9" y="1297849"/>
            <a:ext cx="10423785" cy="1489111"/>
          </a:xfrm>
          <a:prstGeom prst="rect">
            <a:avLst/>
          </a:prstGeom>
        </p:spPr>
      </p:pic>
      <p:pic>
        <p:nvPicPr>
          <p:cNvPr id="5" name="Picture 4" descr="A close up of a brain&#10;&#10;Description automatically generated">
            <a:extLst>
              <a:ext uri="{FF2B5EF4-FFF2-40B4-BE49-F238E27FC236}">
                <a16:creationId xmlns:a16="http://schemas.microsoft.com/office/drawing/2014/main" id="{980A5672-3F3E-C014-66B3-D90EF040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79" y="2615554"/>
            <a:ext cx="10423785" cy="1489111"/>
          </a:xfrm>
          <a:prstGeom prst="rect">
            <a:avLst/>
          </a:prstGeom>
        </p:spPr>
      </p:pic>
      <p:pic>
        <p:nvPicPr>
          <p:cNvPr id="7" name="Picture 6" descr="A close-up of a pair of circles&#10;&#10;Description automatically generated">
            <a:extLst>
              <a:ext uri="{FF2B5EF4-FFF2-40B4-BE49-F238E27FC236}">
                <a16:creationId xmlns:a16="http://schemas.microsoft.com/office/drawing/2014/main" id="{62546EE1-7A3C-0C48-58A2-3F8173A66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78" y="3933259"/>
            <a:ext cx="10423785" cy="1489111"/>
          </a:xfrm>
          <a:prstGeom prst="rect">
            <a:avLst/>
          </a:prstGeom>
        </p:spPr>
      </p:pic>
      <p:pic>
        <p:nvPicPr>
          <p:cNvPr id="9" name="Picture 8" descr="A close up of a pair of images&#10;&#10;Description automatically generated with medium confidence">
            <a:extLst>
              <a:ext uri="{FF2B5EF4-FFF2-40B4-BE49-F238E27FC236}">
                <a16:creationId xmlns:a16="http://schemas.microsoft.com/office/drawing/2014/main" id="{F930FC44-15DB-C2A4-69EB-583AD7079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78" y="5244490"/>
            <a:ext cx="10423786" cy="14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88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46B9-58F6-4A38-08C7-CF6E5CAF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324"/>
          </a:xfrm>
        </p:spPr>
        <p:txBody>
          <a:bodyPr/>
          <a:lstStyle/>
          <a:p>
            <a:r>
              <a:rPr lang="en-US" dirty="0"/>
              <a:t>Test Set</a:t>
            </a:r>
          </a:p>
        </p:txBody>
      </p:sp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B1694656-B026-C5F2-5FBC-3C65061A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7" y="3800247"/>
            <a:ext cx="8820261" cy="2293563"/>
          </a:xfrm>
          <a:prstGeom prst="rect">
            <a:avLst/>
          </a:prstGeom>
        </p:spPr>
      </p:pic>
      <p:pic>
        <p:nvPicPr>
          <p:cNvPr id="5" name="Picture 4" descr="A close-up of a brain&#10;&#10;Description automatically generated">
            <a:extLst>
              <a:ext uri="{FF2B5EF4-FFF2-40B4-BE49-F238E27FC236}">
                <a16:creationId xmlns:a16="http://schemas.microsoft.com/office/drawing/2014/main" id="{441801A1-0A3C-287E-51B5-33CE47B8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7" y="1299008"/>
            <a:ext cx="8820261" cy="22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70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2668-E9CB-FD37-7732-372A5C45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 Set Metrics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49A2250-AF02-D43A-B507-15E48339E8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1153671"/>
              </p:ext>
            </p:extLst>
          </p:nvPr>
        </p:nvGraphicFramePr>
        <p:xfrm>
          <a:off x="838200" y="1858219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744800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464134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691637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36490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U-net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Voxelwise PK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Voxelwise PK Model + HOSVD Denoising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0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Abs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Sq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39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 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82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478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OOD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E3E70-CFFA-CEDD-88F5-35CA000AB46C}"/>
              </a:ext>
            </a:extLst>
          </p:cNvPr>
          <p:cNvSpPr txBox="1"/>
          <p:nvPr/>
        </p:nvSpPr>
        <p:spPr>
          <a:xfrm>
            <a:off x="648550" y="1535186"/>
            <a:ext cx="158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Low k</a:t>
            </a:r>
            <a:r>
              <a:rPr lang="en-US" sz="3200" baseline="-25000" dirty="0"/>
              <a:t>PL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13A4C-C0DD-C409-1258-06DD03FE7641}"/>
              </a:ext>
            </a:extLst>
          </p:cNvPr>
          <p:cNvSpPr txBox="1"/>
          <p:nvPr/>
        </p:nvSpPr>
        <p:spPr>
          <a:xfrm>
            <a:off x="648551" y="4265019"/>
            <a:ext cx="1580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High k</a:t>
            </a:r>
            <a:r>
              <a:rPr lang="en-US" sz="3200" baseline="-25000" dirty="0"/>
              <a:t>PL</a:t>
            </a:r>
          </a:p>
        </p:txBody>
      </p:sp>
      <p:pic>
        <p:nvPicPr>
          <p:cNvPr id="7" name="Picture 6" descr="A group of images of a nuclear explosion&#10;&#10;Description automatically generated">
            <a:extLst>
              <a:ext uri="{FF2B5EF4-FFF2-40B4-BE49-F238E27FC236}">
                <a16:creationId xmlns:a16="http://schemas.microsoft.com/office/drawing/2014/main" id="{919384DB-5F6F-B677-D07A-CD820E04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069" y="1212202"/>
            <a:ext cx="8623248" cy="2242333"/>
          </a:xfrm>
          <a:prstGeom prst="rect">
            <a:avLst/>
          </a:prstGeom>
        </p:spPr>
      </p:pic>
      <p:pic>
        <p:nvPicPr>
          <p:cNvPr id="9" name="Picture 8" descr="A group of images of a brain&#10;&#10;Description automatically generated">
            <a:extLst>
              <a:ext uri="{FF2B5EF4-FFF2-40B4-BE49-F238E27FC236}">
                <a16:creationId xmlns:a16="http://schemas.microsoft.com/office/drawing/2014/main" id="{28C9B829-FCB4-C44F-6732-3D0ABD0D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66" y="3952606"/>
            <a:ext cx="8628551" cy="2243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C16BE-35A5-4209-D73A-9BA20281F481}"/>
              </a:ext>
            </a:extLst>
          </p:cNvPr>
          <p:cNvSpPr txBox="1"/>
          <p:nvPr/>
        </p:nvSpPr>
        <p:spPr>
          <a:xfrm>
            <a:off x="231392" y="4858854"/>
            <a:ext cx="241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</a:t>
            </a:r>
            <a:r>
              <a:rPr lang="en-US" sz="1600" baseline="-25000" dirty="0"/>
              <a:t>PL</a:t>
            </a:r>
            <a:r>
              <a:rPr lang="en-US" sz="1600" dirty="0"/>
              <a:t>: </a:t>
            </a:r>
            <a:r>
              <a:rPr lang="en-US" sz="1600" dirty="0" err="1"/>
              <a:t>vasc</a:t>
            </a:r>
            <a:r>
              <a:rPr lang="en-US" sz="1600" dirty="0"/>
              <a:t>: 0 s</a:t>
            </a:r>
            <a:r>
              <a:rPr lang="en-US" sz="1600" baseline="30000" dirty="0"/>
              <a:t>-1</a:t>
            </a:r>
            <a:r>
              <a:rPr lang="en-US" sz="1600" dirty="0"/>
              <a:t>, GM: 0.05 s</a:t>
            </a:r>
            <a:r>
              <a:rPr lang="en-US" sz="1600" baseline="30000" dirty="0"/>
              <a:t>-1</a:t>
            </a:r>
            <a:r>
              <a:rPr lang="en-US" sz="1600" dirty="0"/>
              <a:t>, WM: 0.051 s</a:t>
            </a:r>
            <a:r>
              <a:rPr lang="en-US" sz="1600" baseline="30000" dirty="0"/>
              <a:t>-1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E95AE-03C8-EF8E-C62B-01D4798CDCC1}"/>
              </a:ext>
            </a:extLst>
          </p:cNvPr>
          <p:cNvSpPr txBox="1"/>
          <p:nvPr/>
        </p:nvSpPr>
        <p:spPr>
          <a:xfrm>
            <a:off x="231392" y="2105704"/>
            <a:ext cx="2263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</a:t>
            </a:r>
            <a:r>
              <a:rPr lang="en-US" sz="1600" baseline="-25000" dirty="0"/>
              <a:t>PL</a:t>
            </a:r>
            <a:r>
              <a:rPr lang="en-US" sz="1600" dirty="0"/>
              <a:t>: </a:t>
            </a:r>
            <a:r>
              <a:rPr lang="en-US" sz="1600" dirty="0" err="1"/>
              <a:t>vasc</a:t>
            </a:r>
            <a:r>
              <a:rPr lang="en-US" sz="1600" dirty="0"/>
              <a:t>: 0 s</a:t>
            </a:r>
            <a:r>
              <a:rPr lang="en-US" sz="1600" baseline="30000" dirty="0"/>
              <a:t>-1</a:t>
            </a:r>
            <a:r>
              <a:rPr lang="en-US" sz="1600" dirty="0"/>
              <a:t>, GM: 0.003 s</a:t>
            </a:r>
            <a:r>
              <a:rPr lang="en-US" sz="1600" baseline="30000" dirty="0"/>
              <a:t>-1</a:t>
            </a:r>
            <a:r>
              <a:rPr lang="en-US" sz="1600" dirty="0"/>
              <a:t>, WM: 0.004 s</a:t>
            </a:r>
            <a:r>
              <a:rPr lang="en-US" sz="1600" baseline="30000" dirty="0"/>
              <a:t>-1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12956-7F3F-39AB-66E9-D6579CAB02EE}"/>
              </a:ext>
            </a:extLst>
          </p:cNvPr>
          <p:cNvSpPr txBox="1"/>
          <p:nvPr/>
        </p:nvSpPr>
        <p:spPr>
          <a:xfrm>
            <a:off x="1165861" y="6070809"/>
            <a:ext cx="4114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u="sng" dirty="0"/>
              <a:t>Training/Validation Data Range</a:t>
            </a:r>
          </a:p>
          <a:p>
            <a:pPr algn="ctr">
              <a:spcAft>
                <a:spcPts val="600"/>
              </a:spcAft>
            </a:pPr>
            <a:r>
              <a:rPr lang="en-US" sz="1600" dirty="0"/>
              <a:t>k</a:t>
            </a:r>
            <a:r>
              <a:rPr lang="en-US" sz="1600" baseline="-25000" dirty="0"/>
              <a:t>PL</a:t>
            </a:r>
            <a:r>
              <a:rPr lang="en-US" sz="1600" dirty="0"/>
              <a:t>: </a:t>
            </a:r>
            <a:r>
              <a:rPr lang="en-US" sz="1600" dirty="0" err="1"/>
              <a:t>vasc</a:t>
            </a:r>
            <a:r>
              <a:rPr lang="en-US" sz="1600" dirty="0"/>
              <a:t>: 0 s</a:t>
            </a:r>
            <a:r>
              <a:rPr lang="en-US" sz="1600" baseline="30000" dirty="0"/>
              <a:t>-1</a:t>
            </a:r>
            <a:r>
              <a:rPr lang="en-US" sz="1600" dirty="0"/>
              <a:t>, GM &amp; WM: 0.007-0.04 s</a:t>
            </a:r>
            <a:r>
              <a:rPr lang="en-US" sz="1600" baseline="30000" dirty="0"/>
              <a:t>-1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2132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OOD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921CE-40B6-15A3-828B-44A515A90491}"/>
              </a:ext>
            </a:extLst>
          </p:cNvPr>
          <p:cNvSpPr txBox="1"/>
          <p:nvPr/>
        </p:nvSpPr>
        <p:spPr>
          <a:xfrm>
            <a:off x="285585" y="1542694"/>
            <a:ext cx="2149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Low SNR</a:t>
            </a:r>
            <a:endParaRPr lang="en-US" sz="3200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F5862-91A1-AE0C-8780-22E5F814E312}"/>
              </a:ext>
            </a:extLst>
          </p:cNvPr>
          <p:cNvSpPr txBox="1"/>
          <p:nvPr/>
        </p:nvSpPr>
        <p:spPr>
          <a:xfrm>
            <a:off x="391279" y="4120654"/>
            <a:ext cx="193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High SNR</a:t>
            </a:r>
            <a:endParaRPr lang="en-US" sz="3200" baseline="-25000" dirty="0"/>
          </a:p>
        </p:txBody>
      </p:sp>
      <p:pic>
        <p:nvPicPr>
          <p:cNvPr id="7" name="Picture 6" descr="A close-up of a brain scan&#10;&#10;Description automatically generated">
            <a:extLst>
              <a:ext uri="{FF2B5EF4-FFF2-40B4-BE49-F238E27FC236}">
                <a16:creationId xmlns:a16="http://schemas.microsoft.com/office/drawing/2014/main" id="{F079D4FE-D1A3-DB22-32DE-8C146FA0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36" y="3868035"/>
            <a:ext cx="8731200" cy="2270404"/>
          </a:xfrm>
          <a:prstGeom prst="rect">
            <a:avLst/>
          </a:prstGeom>
        </p:spPr>
      </p:pic>
      <p:pic>
        <p:nvPicPr>
          <p:cNvPr id="9" name="Picture 8" descr="A close-up of a brain&#10;&#10;Description automatically generated">
            <a:extLst>
              <a:ext uri="{FF2B5EF4-FFF2-40B4-BE49-F238E27FC236}">
                <a16:creationId xmlns:a16="http://schemas.microsoft.com/office/drawing/2014/main" id="{12416B0A-40F8-170C-69BB-0CAC65F8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32" y="1243745"/>
            <a:ext cx="8731204" cy="2270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0A7061-E273-3E3D-B757-92BC8FA9FF76}"/>
              </a:ext>
            </a:extLst>
          </p:cNvPr>
          <p:cNvSpPr txBox="1"/>
          <p:nvPr/>
        </p:nvSpPr>
        <p:spPr>
          <a:xfrm>
            <a:off x="233758" y="2075627"/>
            <a:ext cx="225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stdev</a:t>
            </a:r>
            <a:r>
              <a:rPr lang="en-US" dirty="0"/>
              <a:t> of noise: 0.007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6C83A-023F-D8C2-388E-578EAF782CB7}"/>
              </a:ext>
            </a:extLst>
          </p:cNvPr>
          <p:cNvSpPr txBox="1"/>
          <p:nvPr/>
        </p:nvSpPr>
        <p:spPr>
          <a:xfrm>
            <a:off x="233758" y="4705429"/>
            <a:ext cx="225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stdev</a:t>
            </a:r>
            <a:r>
              <a:rPr lang="en-US" dirty="0"/>
              <a:t> of noise: 0.001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041B0C-CCBC-1A6C-D25A-2296FD81B5C0}"/>
              </a:ext>
            </a:extLst>
          </p:cNvPr>
          <p:cNvSpPr txBox="1"/>
          <p:nvPr/>
        </p:nvSpPr>
        <p:spPr>
          <a:xfrm>
            <a:off x="1629141" y="6029420"/>
            <a:ext cx="320609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u="sng" dirty="0"/>
              <a:t>Training/Validation Data Range</a:t>
            </a:r>
          </a:p>
          <a:p>
            <a:pPr algn="ctr">
              <a:spcAft>
                <a:spcPts val="600"/>
              </a:spcAft>
            </a:pPr>
            <a:r>
              <a:rPr lang="en-US" dirty="0" err="1"/>
              <a:t>stdev</a:t>
            </a:r>
            <a:r>
              <a:rPr lang="en-US" dirty="0"/>
              <a:t> of noise: 0.002-0.005</a:t>
            </a:r>
          </a:p>
        </p:txBody>
      </p:sp>
    </p:spTree>
    <p:extLst>
      <p:ext uri="{BB962C8B-B14F-4D97-AF65-F5344CB8AC3E}">
        <p14:creationId xmlns:p14="http://schemas.microsoft.com/office/powerpoint/2010/main" val="3792576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483"/>
            <a:ext cx="10515600" cy="873366"/>
          </a:xfrm>
        </p:spPr>
        <p:txBody>
          <a:bodyPr/>
          <a:lstStyle/>
          <a:p>
            <a:r>
              <a:rPr lang="en-US" dirty="0"/>
              <a:t>In Vivo Volunteer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9608C-4FA2-95E5-1A47-AE7D4B62F7A8}"/>
              </a:ext>
            </a:extLst>
          </p:cNvPr>
          <p:cNvSpPr txBox="1"/>
          <p:nvPr/>
        </p:nvSpPr>
        <p:spPr>
          <a:xfrm rot="16200000">
            <a:off x="1050496" y="1426136"/>
            <a:ext cx="146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Vol1-1</a:t>
            </a:r>
            <a:endParaRPr lang="en-US" sz="32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44091-EAEC-F161-D020-E6D5C5724288}"/>
              </a:ext>
            </a:extLst>
          </p:cNvPr>
          <p:cNvSpPr txBox="1"/>
          <p:nvPr/>
        </p:nvSpPr>
        <p:spPr>
          <a:xfrm rot="16200000">
            <a:off x="1033036" y="3534505"/>
            <a:ext cx="146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Vol2-2</a:t>
            </a:r>
            <a:endParaRPr lang="en-US" sz="3200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6DC98-7C32-4DD4-0B04-8B8BAD325F7A}"/>
              </a:ext>
            </a:extLst>
          </p:cNvPr>
          <p:cNvSpPr txBox="1"/>
          <p:nvPr/>
        </p:nvSpPr>
        <p:spPr>
          <a:xfrm rot="16200000">
            <a:off x="1068494" y="5276427"/>
            <a:ext cx="1469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Vol3-2</a:t>
            </a:r>
            <a:endParaRPr lang="en-US" sz="3200" baseline="-25000" dirty="0"/>
          </a:p>
        </p:txBody>
      </p:sp>
      <p:pic>
        <p:nvPicPr>
          <p:cNvPr id="3" name="Picture 2" descr="A colorful circ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AA0D9FF-B58A-C5B7-2780-3031670F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59" y="1156223"/>
            <a:ext cx="8934750" cy="1613812"/>
          </a:xfrm>
          <a:prstGeom prst="rect">
            <a:avLst/>
          </a:prstGeom>
        </p:spPr>
      </p:pic>
      <p:pic>
        <p:nvPicPr>
          <p:cNvPr id="8" name="Picture 7" descr="A colorful circle with a rainbow line&#10;&#10;Description automatically generated with medium confidence">
            <a:extLst>
              <a:ext uri="{FF2B5EF4-FFF2-40B4-BE49-F238E27FC236}">
                <a16:creationId xmlns:a16="http://schemas.microsoft.com/office/drawing/2014/main" id="{7894ADC6-043B-A4A4-ADA3-943B9CEAC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60" y="3028423"/>
            <a:ext cx="8934749" cy="1608041"/>
          </a:xfrm>
          <a:prstGeom prst="rect">
            <a:avLst/>
          </a:prstGeom>
        </p:spPr>
      </p:pic>
      <p:pic>
        <p:nvPicPr>
          <p:cNvPr id="9" name="Picture 8" descr="A purple and yellow gradient&#10;&#10;Description automatically generated with medium confidence">
            <a:extLst>
              <a:ext uri="{FF2B5EF4-FFF2-40B4-BE49-F238E27FC236}">
                <a16:creationId xmlns:a16="http://schemas.microsoft.com/office/drawing/2014/main" id="{944AFE89-CF0E-5266-637F-DC1236E2A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558" y="4834141"/>
            <a:ext cx="8934751" cy="16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44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A2C7-17A8-A398-B087-FF97C1A4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Coil “sensitivity” mask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EEB4C-5E07-C67C-E7A4-389DF85ACEEC}"/>
              </a:ext>
            </a:extLst>
          </p:cNvPr>
          <p:cNvSpPr txBox="1"/>
          <p:nvPr/>
        </p:nvSpPr>
        <p:spPr>
          <a:xfrm>
            <a:off x="942975" y="1506022"/>
            <a:ext cx="541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“Distance from surface squared”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1974A-FD3A-EA13-38F4-073A5C71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81" y="2332716"/>
            <a:ext cx="5228513" cy="3921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EEEB01-862E-A64B-FCEF-BC8A1DAC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652" y="2332717"/>
            <a:ext cx="5228513" cy="3921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F2C2D6-2C32-74B0-23B7-0CFE4C5CE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414" y="2332717"/>
            <a:ext cx="5228513" cy="3921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A7D0DB-F800-0573-F165-B378F042DED6}"/>
              </a:ext>
            </a:extLst>
          </p:cNvPr>
          <p:cNvSpPr txBox="1"/>
          <p:nvPr/>
        </p:nvSpPr>
        <p:spPr>
          <a:xfrm>
            <a:off x="5484289" y="6058241"/>
            <a:ext cx="137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 x 64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93A4C6-4AFC-663E-C887-257F3082271D}"/>
              </a:ext>
            </a:extLst>
          </p:cNvPr>
          <p:cNvSpPr txBox="1"/>
          <p:nvPr/>
        </p:nvSpPr>
        <p:spPr>
          <a:xfrm>
            <a:off x="9494358" y="6058241"/>
            <a:ext cx="137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x 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73F16-9D17-303A-E5C5-B086EA2F7554}"/>
              </a:ext>
            </a:extLst>
          </p:cNvPr>
          <p:cNvSpPr txBox="1"/>
          <p:nvPr/>
        </p:nvSpPr>
        <p:spPr>
          <a:xfrm>
            <a:off x="1354346" y="6069435"/>
            <a:ext cx="137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480 x 480</a:t>
            </a:r>
          </a:p>
        </p:txBody>
      </p:sp>
    </p:spTree>
    <p:extLst>
      <p:ext uri="{BB962C8B-B14F-4D97-AF65-F5344CB8AC3E}">
        <p14:creationId xmlns:p14="http://schemas.microsoft.com/office/powerpoint/2010/main" val="854678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1 slice 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7B9215C-C308-C690-17CE-8FDCA0E4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49" y="1847853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ED0ED-B1C5-075D-D6E3-D36F7921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49" y="3104391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244049-8073-68C8-5BA6-AED0F28ED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49" y="4377953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01C2F-BF1A-2B64-E0CA-D2891B620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827" y="76656"/>
            <a:ext cx="2272628" cy="65527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30E0A8-CB26-5034-7DE8-373389D67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220" y="76656"/>
            <a:ext cx="2272628" cy="65527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641396-8E84-B651-73E9-088FC0660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4203" y="76656"/>
            <a:ext cx="2272628" cy="65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30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1 slice 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F939A82-2D90-17D4-8D3D-318C2849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3" y="1875526"/>
            <a:ext cx="54864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337852-36D0-75C4-5F0B-921BE02A1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3" y="3048410"/>
            <a:ext cx="5486400" cy="78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FB23B1-5891-1637-FB66-167BD0638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13" y="4396280"/>
            <a:ext cx="54864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92293-F27A-4765-8A93-9A3292089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547" y="297696"/>
            <a:ext cx="2275250" cy="6560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69BAF5-1F15-D2B2-0104-5307D70AC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670" y="297696"/>
            <a:ext cx="2275250" cy="65603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65AD01-B01F-AF68-6BC3-BDE881B74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7793" y="297696"/>
            <a:ext cx="2275250" cy="65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80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2 slice 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0728C3-D95E-6BD3-260B-493795E0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75" y="1841465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A2A60-BCA4-B8B1-28FF-89656744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75" y="3104391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4CBED-0C38-8604-7184-60F9B8BF3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75" y="4380648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EC551-3986-E55B-6BEA-41BDC5371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004" y="688863"/>
            <a:ext cx="2119129" cy="6110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321EA-57D1-EFF0-2766-B48A95EDE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675" y="688863"/>
            <a:ext cx="2119129" cy="6110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DBEAD8-4C1E-8D51-315C-FF9913190B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2490" y="747844"/>
            <a:ext cx="2119129" cy="61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6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7F8B-29D1-4D3A-AA40-69091462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Vol2-4 AUC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446EB-9284-D74B-3124-D8D9B8238A3F}"/>
              </a:ext>
            </a:extLst>
          </p:cNvPr>
          <p:cNvSpPr txBox="1"/>
          <p:nvPr/>
        </p:nvSpPr>
        <p:spPr>
          <a:xfrm>
            <a:off x="234738" y="2064231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B30F4-F586-2DFF-6FD6-1290FFC82141}"/>
              </a:ext>
            </a:extLst>
          </p:cNvPr>
          <p:cNvSpPr txBox="1"/>
          <p:nvPr/>
        </p:nvSpPr>
        <p:spPr>
          <a:xfrm>
            <a:off x="234738" y="3754134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6FCE9-F4B9-10E2-BCD5-AE91CBEA3D68}"/>
              </a:ext>
            </a:extLst>
          </p:cNvPr>
          <p:cNvSpPr txBox="1"/>
          <p:nvPr/>
        </p:nvSpPr>
        <p:spPr>
          <a:xfrm>
            <a:off x="234738" y="5511447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44354-F94F-D4DA-59DB-A92CE500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12" y="1635455"/>
            <a:ext cx="9794768" cy="1224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E66E41-6E84-2385-7ED8-FF8BAC8A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12" y="3359384"/>
            <a:ext cx="9794767" cy="1224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C01C0-021A-97E5-2B54-46DE4489B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10" y="5110372"/>
            <a:ext cx="9794767" cy="12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50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2 slice 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DDF3CBB-E846-6F7B-6A55-EAF7C5C3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26" y="1855197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DF04C2-7BC1-A675-DE72-6F159F4E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26" y="3104391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CFB76-1B54-5877-ADF9-4028A38CB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26" y="4463291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8E520A-472A-6105-2349-986A64C8A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426" y="365125"/>
            <a:ext cx="2202788" cy="6351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0ACD6A-D315-EF1E-7F4B-AD5FE8F5D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712" y="365125"/>
            <a:ext cx="2202788" cy="6351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116C68-26A6-43A4-2216-CC1A93796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3745" y="365212"/>
            <a:ext cx="2202788" cy="63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8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3 slice 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C8E0B85-98BC-4099-AAA5-BA8E6C74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4" y="1855197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A315B3-A169-FB10-CCE7-6288C23D1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64" y="3104391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3AD074-99E6-0768-0807-EA8C3012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64" y="4494956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9E64CF-264A-08E3-493A-ADAB366BE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921" y="315016"/>
            <a:ext cx="2277807" cy="6567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E87DF4-1BE1-5304-68DE-B3EF2F560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294" y="315015"/>
            <a:ext cx="2277807" cy="6567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0C4E34-4600-DE62-621F-D5E37EE5C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4667" y="315015"/>
            <a:ext cx="2277807" cy="65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0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3 slice 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D84A1D-10DE-EDC3-D718-07B2BF4A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55197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E7D7FB-8524-6BB0-1231-896B01A3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04391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6B8857-7073-A5C7-2659-7ADA30EDF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424270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4047C-607E-69E8-E9C7-9139CB1C4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29" y="502297"/>
            <a:ext cx="2221539" cy="6405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9DFBA-038E-9FBB-1E66-EA311D710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5087" y="502297"/>
            <a:ext cx="2221539" cy="6405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56A92A-E2BD-9EC2-88A0-887C43E40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6045" y="502297"/>
            <a:ext cx="2221539" cy="64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85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4 slice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A189E5-8873-6C2D-9AD0-161DF0F1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55197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AF8DF-B44F-1142-54A2-A9140BBB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04391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2F6AB4-C161-7056-ED0B-FA3F9BA57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463291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EC1764-1AA8-4281-FC4E-AEA5A4A8B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347" y="585288"/>
            <a:ext cx="2175507" cy="6272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5A17C3-8093-1259-D066-2C03D360F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411" y="585288"/>
            <a:ext cx="2175507" cy="62727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76B0CB-D5A3-477C-5A68-38654E99E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6493" y="585288"/>
            <a:ext cx="2175507" cy="62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435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5 slice 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785D705-AAEF-2973-6663-D2D69554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5" y="1892856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08039B-2285-9C3A-3B1F-D5950DD7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65" y="3185048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D4294-E57B-DEF9-2003-2B261481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65" y="4463291"/>
            <a:ext cx="54864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5A9289-E62A-E138-ECFC-3A284DB8D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632" y="436326"/>
            <a:ext cx="2251859" cy="64928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306431-4FDC-48E4-25A7-E26239B85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811" y="436326"/>
            <a:ext cx="2251859" cy="64928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041D6-BD66-89C7-6FA0-8187C88A3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0141" y="436326"/>
            <a:ext cx="2251859" cy="64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97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5 slice 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32C73D8-25C9-4914-826E-EB903EDE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5" y="1890398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BA0169-FD5F-E446-014E-CD8EE6009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65" y="3123956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64F0C8-EDA1-4F54-BFD6-F1236383D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65" y="4530167"/>
            <a:ext cx="54864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85391-7640-D508-53B4-985DC125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712" y="305771"/>
            <a:ext cx="2227897" cy="6423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B20D9-C019-B4C6-C0DD-60301BD68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144" y="305771"/>
            <a:ext cx="2227897" cy="6423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5FC4EC-13E3-DF2A-8253-538EE5640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9576" y="305771"/>
            <a:ext cx="2227897" cy="642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824B-83F4-59D3-71B7-BA3D0130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2E112-B88E-7A6D-7F3D-B5D26233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Negative values after added noise – use </a:t>
            </a:r>
            <a:r>
              <a:rPr lang="en-US" strike="sngStrike" dirty="0" err="1"/>
              <a:t>rician</a:t>
            </a:r>
            <a:r>
              <a:rPr lang="en-US" strike="sngStrike" dirty="0"/>
              <a:t> noise?</a:t>
            </a:r>
          </a:p>
          <a:p>
            <a:r>
              <a:rPr lang="en-US" strike="sngStrike" dirty="0"/>
              <a:t>Coil sensitivity- y </a:t>
            </a:r>
            <a:r>
              <a:rPr lang="en-US" strike="sngStrike" dirty="0" err="1"/>
              <a:t>garident</a:t>
            </a:r>
            <a:r>
              <a:rPr lang="en-US" strike="sngStrike" dirty="0"/>
              <a:t> – vary based on coils?</a:t>
            </a:r>
          </a:p>
          <a:p>
            <a:r>
              <a:rPr lang="en-US" dirty="0"/>
              <a:t>slice=8 in simulation essentially 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31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E5CF-5E10-5004-8344-EBE0B9C5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Parameter Choices </a:t>
            </a:r>
            <a:r>
              <a:rPr lang="en-US" dirty="0">
                <a:highlight>
                  <a:srgbClr val="FFFF00"/>
                </a:highlight>
              </a:rPr>
              <a:t>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2CF8-86F2-CA50-AC77-705023E3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30078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kTRANS</a:t>
            </a:r>
            <a:r>
              <a:rPr lang="en-US" dirty="0"/>
              <a:t> (scales input function):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linear y gradient: 1 to random b/w </a:t>
            </a:r>
            <a:r>
              <a:rPr lang="en-US" dirty="0">
                <a:highlight>
                  <a:srgbClr val="FFFF00"/>
                </a:highlight>
              </a:rPr>
              <a:t>5-11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GM: linear y gradient: random b/w 0.15-.25 to random b/w 0.35-.45 </a:t>
            </a:r>
          </a:p>
          <a:p>
            <a:pPr lvl="1"/>
            <a:r>
              <a:rPr lang="en-US" dirty="0"/>
              <a:t>WM: linear y gradient: GM limits + random b/w -0.005 and -0.015</a:t>
            </a:r>
          </a:p>
          <a:p>
            <a:r>
              <a:rPr lang="en-US" dirty="0"/>
              <a:t>kPL: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0</a:t>
            </a:r>
          </a:p>
          <a:p>
            <a:pPr lvl="1"/>
            <a:r>
              <a:rPr lang="en-US" dirty="0"/>
              <a:t>GM: random b/w 0.007-0.035</a:t>
            </a:r>
          </a:p>
          <a:p>
            <a:pPr lvl="1"/>
            <a:r>
              <a:rPr lang="en-US" dirty="0"/>
              <a:t>WM: GM kPL + random b/w (-0.005)-0.005</a:t>
            </a:r>
          </a:p>
          <a:p>
            <a:r>
              <a:rPr lang="en-US" dirty="0" err="1"/>
              <a:t>kPB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0</a:t>
            </a:r>
          </a:p>
          <a:p>
            <a:pPr lvl="1"/>
            <a:r>
              <a:rPr lang="en-US" dirty="0"/>
              <a:t>GM: 0.002-0.007</a:t>
            </a:r>
          </a:p>
          <a:p>
            <a:pPr lvl="1"/>
            <a:r>
              <a:rPr lang="en-US" dirty="0"/>
              <a:t>WM: GM </a:t>
            </a:r>
            <a:r>
              <a:rPr lang="en-US" dirty="0" err="1"/>
              <a:t>kPB</a:t>
            </a:r>
            <a:endParaRPr lang="en-US" dirty="0"/>
          </a:p>
          <a:p>
            <a:r>
              <a:rPr lang="en-US" sz="2400" dirty="0"/>
              <a:t>Mz0:</a:t>
            </a:r>
          </a:p>
          <a:p>
            <a:pPr lvl="1"/>
            <a:r>
              <a:rPr lang="en-US" sz="2000" dirty="0" err="1"/>
              <a:t>Vasc</a:t>
            </a:r>
            <a:r>
              <a:rPr lang="en-US" sz="2000" dirty="0"/>
              <a:t>: P: input </a:t>
            </a:r>
            <a:r>
              <a:rPr lang="en-US" sz="2000" dirty="0" err="1"/>
              <a:t>fxn</a:t>
            </a:r>
            <a:r>
              <a:rPr lang="en-US" sz="2000" dirty="0"/>
              <a:t>(1), L/B:0</a:t>
            </a:r>
          </a:p>
          <a:p>
            <a:pPr lvl="1"/>
            <a:r>
              <a:rPr lang="en-US" sz="2000" dirty="0"/>
              <a:t>GM &amp; WM: P: input*(</a:t>
            </a:r>
            <a:r>
              <a:rPr lang="en-US" sz="2000" dirty="0">
                <a:highlight>
                  <a:srgbClr val="FFFF00"/>
                </a:highlight>
              </a:rPr>
              <a:t>.5-1</a:t>
            </a:r>
            <a:r>
              <a:rPr lang="en-US" sz="2000" dirty="0"/>
              <a:t>) L: input*(</a:t>
            </a:r>
            <a:r>
              <a:rPr lang="en-US" sz="2000" dirty="0">
                <a:highlight>
                  <a:srgbClr val="FFFF00"/>
                </a:highlight>
              </a:rPr>
              <a:t>0-.01</a:t>
            </a:r>
            <a:r>
              <a:rPr lang="en-US" sz="2000" dirty="0"/>
              <a:t>), </a:t>
            </a:r>
            <a:r>
              <a:rPr lang="en-US" sz="2000" dirty="0" err="1"/>
              <a:t>B:input</a:t>
            </a:r>
            <a:r>
              <a:rPr lang="en-US" sz="2000" dirty="0"/>
              <a:t>*(</a:t>
            </a:r>
            <a:r>
              <a:rPr lang="en-US" sz="2000" dirty="0">
                <a:highlight>
                  <a:srgbClr val="FFFF00"/>
                </a:highlight>
              </a:rPr>
              <a:t>0-.005</a:t>
            </a:r>
            <a:r>
              <a:rPr lang="en-US" sz="200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D8BCAD-7E20-C0B9-7CDB-29C18DCBBEE9}"/>
              </a:ext>
            </a:extLst>
          </p:cNvPr>
          <p:cNvSpPr txBox="1">
            <a:spLocks/>
          </p:cNvSpPr>
          <p:nvPr/>
        </p:nvSpPr>
        <p:spPr>
          <a:xfrm>
            <a:off x="6675783" y="1829076"/>
            <a:ext cx="50921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T1s: </a:t>
            </a:r>
            <a:r>
              <a:rPr lang="en-US" sz="2000" dirty="0" err="1"/>
              <a:t>Pyr</a:t>
            </a:r>
            <a:r>
              <a:rPr lang="en-US" sz="2000" dirty="0"/>
              <a:t>: 30s,  Lac: 25s,  Bic: 25s</a:t>
            </a:r>
          </a:p>
          <a:p>
            <a:r>
              <a:rPr lang="en-US" sz="2400" dirty="0" err="1">
                <a:highlight>
                  <a:srgbClr val="FFFF00"/>
                </a:highlight>
              </a:rPr>
              <a:t>Tarrival</a:t>
            </a:r>
            <a:r>
              <a:rPr lang="en-US" sz="2400" dirty="0">
                <a:highlight>
                  <a:srgbClr val="FFFF00"/>
                </a:highlight>
              </a:rPr>
              <a:t>: (-4) – (+4)</a:t>
            </a:r>
          </a:p>
          <a:p>
            <a:r>
              <a:rPr lang="en-US" sz="2400" dirty="0">
                <a:highlight>
                  <a:srgbClr val="FFFF00"/>
                </a:highlight>
              </a:rPr>
              <a:t>SNR: P:70-320, L:15-75, B:10-35</a:t>
            </a:r>
          </a:p>
          <a:p>
            <a:r>
              <a:rPr lang="en-US" sz="2400" dirty="0">
                <a:highlight>
                  <a:srgbClr val="FFFF00"/>
                </a:highlight>
              </a:rPr>
              <a:t>Sample Matrix size = P: [32 32 8], L/B: [16 16 8] (multi res)</a:t>
            </a:r>
          </a:p>
          <a:p>
            <a:r>
              <a:rPr lang="en-US" sz="2400" dirty="0">
                <a:highlight>
                  <a:srgbClr val="FFFF00"/>
                </a:highlight>
              </a:rPr>
              <a:t>Output Matrix size = [64 64 8]</a:t>
            </a:r>
          </a:p>
          <a:p>
            <a:r>
              <a:rPr lang="en-US" sz="2400" dirty="0"/>
              <a:t>Include all slices as separate examples for 2D </a:t>
            </a:r>
            <a:r>
              <a:rPr lang="en-US" sz="2400" dirty="0" err="1"/>
              <a:t>unet</a:t>
            </a:r>
            <a:endParaRPr lang="en-US" sz="2400" dirty="0"/>
          </a:p>
          <a:p>
            <a:r>
              <a:rPr lang="en-US" sz="2400" dirty="0">
                <a:highlight>
                  <a:srgbClr val="FFFF00"/>
                </a:highlight>
              </a:rPr>
              <a:t>Now all sampled from normal </a:t>
            </a:r>
            <a:r>
              <a:rPr lang="en-US" sz="2400" dirty="0" err="1">
                <a:highlight>
                  <a:srgbClr val="FFFF00"/>
                </a:highlight>
              </a:rPr>
              <a:t>dist</a:t>
            </a:r>
            <a:endParaRPr 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47719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E5CF-5E10-5004-8344-EBE0B9C5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Parameter Choices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2CF8-86F2-CA50-AC77-705023E3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30078" cy="4351338"/>
          </a:xfrm>
        </p:spPr>
        <p:txBody>
          <a:bodyPr>
            <a:norm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XTranslation</a:t>
            </a:r>
            <a:r>
              <a:rPr lang="en-US" dirty="0">
                <a:highlight>
                  <a:srgbClr val="FFFF00"/>
                </a:highlight>
              </a:rPr>
              <a:t>: random between -2 and 2</a:t>
            </a:r>
          </a:p>
          <a:p>
            <a:r>
              <a:rPr lang="en-US" dirty="0" err="1">
                <a:highlight>
                  <a:srgbClr val="FFFF00"/>
                </a:highlight>
              </a:rPr>
              <a:t>Ytranslation</a:t>
            </a:r>
            <a:r>
              <a:rPr lang="en-US" dirty="0">
                <a:highlight>
                  <a:srgbClr val="FFFF00"/>
                </a:highlight>
              </a:rPr>
              <a:t>: [-2 2]</a:t>
            </a:r>
          </a:p>
          <a:p>
            <a:r>
              <a:rPr lang="en-US" dirty="0"/>
              <a:t>Scale: random between 0.95x and 1.2x</a:t>
            </a:r>
          </a:p>
          <a:p>
            <a:r>
              <a:rPr lang="en-US" dirty="0" err="1"/>
              <a:t>XReflection</a:t>
            </a:r>
            <a:r>
              <a:rPr lang="en-US" dirty="0"/>
              <a:t>: true</a:t>
            </a:r>
          </a:p>
          <a:p>
            <a:r>
              <a:rPr lang="en-US" dirty="0"/>
              <a:t>Rotation: random b/w -5 and 5 degrees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449D51-B5B0-BFDC-C14D-C303341A1214}"/>
              </a:ext>
            </a:extLst>
          </p:cNvPr>
          <p:cNvSpPr txBox="1">
            <a:spLocks/>
          </p:cNvSpPr>
          <p:nvPr/>
        </p:nvSpPr>
        <p:spPr>
          <a:xfrm>
            <a:off x="6384404" y="1825625"/>
            <a:ext cx="54300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FOV Z crop augmentations: (40-60)</a:t>
            </a:r>
            <a:r>
              <a:rPr lang="en-US" dirty="0">
                <a:sym typeface="Wingdings" pitchFamily="2" charset="2"/>
              </a:rPr>
              <a:t>: (300:320)</a:t>
            </a:r>
          </a:p>
          <a:p>
            <a:r>
              <a:rPr lang="en-US" dirty="0">
                <a:highlight>
                  <a:srgbClr val="FFFF00"/>
                </a:highlight>
                <a:sym typeface="Wingdings" pitchFamily="2" charset="2"/>
              </a:rPr>
              <a:t>19</a:t>
            </a:r>
            <a:r>
              <a:rPr lang="en-US" dirty="0">
                <a:sym typeface="Wingdings" pitchFamily="2" charset="2"/>
              </a:rPr>
              <a:t> brains- randomly chooses one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Multiplied by coil </a:t>
            </a:r>
            <a:r>
              <a:rPr lang="en-US" dirty="0" err="1">
                <a:highlight>
                  <a:srgbClr val="FFFF00"/>
                </a:highlight>
              </a:rPr>
              <a:t>sens</a:t>
            </a:r>
            <a:r>
              <a:rPr lang="en-US" dirty="0">
                <a:highlight>
                  <a:srgbClr val="FFFF00"/>
                </a:highlight>
              </a:rPr>
              <a:t> (sq drop off into center times y gradient times z gradient)</a:t>
            </a:r>
          </a:p>
        </p:txBody>
      </p:sp>
    </p:spTree>
    <p:extLst>
      <p:ext uri="{BB962C8B-B14F-4D97-AF65-F5344CB8AC3E}">
        <p14:creationId xmlns:p14="http://schemas.microsoft.com/office/powerpoint/2010/main" val="2728078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B14E-6E2D-6C34-CFBD-AB871655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0AEC-B802-AAFD-821C-6BF89ADC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KPL = 0.05 GM, GM+0.001 for WM</a:t>
            </a:r>
          </a:p>
          <a:p>
            <a:r>
              <a:rPr lang="en-US" dirty="0"/>
              <a:t>Low kPL = 0.001 GM, GM+0.001 for WM</a:t>
            </a:r>
          </a:p>
          <a:p>
            <a:r>
              <a:rPr lang="en-US" dirty="0"/>
              <a:t>High SNR = P=350, L=90, B=50</a:t>
            </a:r>
          </a:p>
          <a:p>
            <a:r>
              <a:rPr lang="en-US" dirty="0"/>
              <a:t>Low SNR = P=50, L=10, B=5</a:t>
            </a:r>
          </a:p>
        </p:txBody>
      </p:sp>
    </p:spTree>
    <p:extLst>
      <p:ext uri="{BB962C8B-B14F-4D97-AF65-F5344CB8AC3E}">
        <p14:creationId xmlns:p14="http://schemas.microsoft.com/office/powerpoint/2010/main" val="3317795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7F8B-29D1-4D3A-AA40-69091462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Vol3-2 AUC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446EB-9284-D74B-3124-D8D9B8238A3F}"/>
              </a:ext>
            </a:extLst>
          </p:cNvPr>
          <p:cNvSpPr txBox="1"/>
          <p:nvPr/>
        </p:nvSpPr>
        <p:spPr>
          <a:xfrm>
            <a:off x="234738" y="2064231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B30F4-F586-2DFF-6FD6-1290FFC82141}"/>
              </a:ext>
            </a:extLst>
          </p:cNvPr>
          <p:cNvSpPr txBox="1"/>
          <p:nvPr/>
        </p:nvSpPr>
        <p:spPr>
          <a:xfrm>
            <a:off x="234738" y="3754134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6FCE9-F4B9-10E2-BCD5-AE91CBEA3D68}"/>
              </a:ext>
            </a:extLst>
          </p:cNvPr>
          <p:cNvSpPr txBox="1"/>
          <p:nvPr/>
        </p:nvSpPr>
        <p:spPr>
          <a:xfrm>
            <a:off x="234738" y="5511447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2EFF4-87A7-C5AB-A42D-34AF95A7B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66" y="1613343"/>
            <a:ext cx="10168864" cy="1271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64053-EF51-161D-CD24-0996B935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8" y="3239522"/>
            <a:ext cx="10168856" cy="1271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092C28-4E4A-3839-221F-164440B73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66" y="4990368"/>
            <a:ext cx="10168848" cy="12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35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A71D4-0F3D-1282-544A-04A9495A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Coil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A7390-B2E2-373D-E847-0FF31C2F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04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1 slice 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A2704EB-8981-3A0A-6FB6-F6FE7B54D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184" y="441558"/>
            <a:ext cx="2144093" cy="61821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E8256B-65AA-7F75-1D12-47614C68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923" y="441558"/>
            <a:ext cx="2144093" cy="61821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1B04D8-04EE-BCD1-3764-495C19172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015" y="407024"/>
            <a:ext cx="2144093" cy="6182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40067B-C8FE-FF64-1B28-9D9B72FE4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40" y="1868488"/>
            <a:ext cx="5486400" cy="787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EBBEC8-0525-8BC0-A5D7-CCBE415AB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40" y="3104391"/>
            <a:ext cx="5486400" cy="787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327DF5-CC85-5DEF-8943-89664FE5C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540" y="4508247"/>
            <a:ext cx="5486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87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1 slice 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590CD6-4665-59F6-4CC2-5C99EAB2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4" y="1892856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9A7D41-A832-D2A2-F255-BCDE7C2A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04" y="3104391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A175ED-7506-82AA-358A-47A15A90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04" y="4463291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E12824-8105-8453-E814-53AFF967E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304" y="365125"/>
            <a:ext cx="2227898" cy="6423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E0917D-8A44-2C5D-5613-F37F4B06E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602" y="365125"/>
            <a:ext cx="2227899" cy="6423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D9D432-FC0D-3E5F-5BF2-63A300DA7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7900" y="386680"/>
            <a:ext cx="2227899" cy="642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4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2 slice 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5262C5E-EFF6-6038-A1E4-2AC920DC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4" y="1855197"/>
            <a:ext cx="54864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B11CB0-7AD4-7AE2-21FA-172E3D1A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04" y="3029431"/>
            <a:ext cx="5486400" cy="78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8414DA-2E2E-202E-9EE1-F82B92B7B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04" y="4412543"/>
            <a:ext cx="54864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62B30B-8B48-2F0B-2C3C-9416BFE4E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304" y="365125"/>
            <a:ext cx="2186776" cy="6305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D0444D-2426-3AFF-DB2E-D880A2583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724" y="365125"/>
            <a:ext cx="2186777" cy="63052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81DBED-94C2-71D9-AB02-979871C75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7708" y="365125"/>
            <a:ext cx="2186776" cy="63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103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2 slice 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1625501-6B9B-6975-728F-78011B3E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4" y="1892856"/>
            <a:ext cx="54864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A82E74-5F4F-B947-6036-3002A0BBE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04" y="3053799"/>
            <a:ext cx="5486400" cy="78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089506-5F68-ED6A-618D-EC4EF892E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04" y="4398974"/>
            <a:ext cx="54864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0444EB-9EC5-EE95-6D50-81F2CDB86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304" y="568605"/>
            <a:ext cx="2160105" cy="62283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380C39-B2AB-1550-E3B6-2CC4104D2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020" y="568605"/>
            <a:ext cx="2160105" cy="62283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F9FFF0-94D3-53DA-78DB-F24B2CC96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736" y="568605"/>
            <a:ext cx="2160105" cy="622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92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3 slice 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9F3E34C-2AB0-39DD-D90B-7592FB8C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1892856"/>
            <a:ext cx="54864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48A74C-29FA-936C-93B1-8CFB6B6C2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57" y="3104391"/>
            <a:ext cx="5486400" cy="78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B8E2BF-897E-F111-3B94-651834800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7" y="4502436"/>
            <a:ext cx="54864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6DF189-F37E-C700-8587-A39C9D965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030" y="621888"/>
            <a:ext cx="2123146" cy="6121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920BD5-41F1-34A2-224B-C9EEC565D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5109" y="621888"/>
            <a:ext cx="2123146" cy="6121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7AE0D-6E53-AAA1-402E-502105F4A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6241" y="621888"/>
            <a:ext cx="2123146" cy="61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07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3 slice 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E3B076E-12FD-51FE-FE66-A3FAB62D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6" y="1930157"/>
            <a:ext cx="54864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7F068-665A-53CD-10E3-106E1217D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56" y="3104391"/>
            <a:ext cx="5486400" cy="78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16C61D-F062-616D-C137-8E3E558B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6" y="4463291"/>
            <a:ext cx="54864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61991C-7730-5576-3619-88A186D04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814" y="365125"/>
            <a:ext cx="2163853" cy="62391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83AA27-8739-3632-04ED-2FE61CC66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090" y="378535"/>
            <a:ext cx="2163853" cy="62391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89A7AE-CF62-39B8-5BB0-F62F32B0B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5584" y="378535"/>
            <a:ext cx="2163854" cy="62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25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4 slice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4BDD59D-0F12-7BE9-9E0F-26FC6436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4" y="1892856"/>
            <a:ext cx="54864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2EB6F5-2255-FDED-3FB6-0092A659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04" y="3145217"/>
            <a:ext cx="5486400" cy="78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312E68-01D9-A50F-62C5-1EFD22B0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04" y="4530198"/>
            <a:ext cx="54864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778479-6EC3-0EDA-4F8E-D67B2B8B9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304" y="291077"/>
            <a:ext cx="2213742" cy="63829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64C492-A0C3-C8C0-FC7E-84B945778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439" y="347439"/>
            <a:ext cx="2213742" cy="63829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0D5271-85CE-D6BE-5E32-E372DAB05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9974" y="376549"/>
            <a:ext cx="2219876" cy="640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52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5 slice 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4898058-E59D-6425-7447-7A5F634C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4" y="1892856"/>
            <a:ext cx="54864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0703F6-8028-C2D4-8753-1C8E3523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04" y="3118713"/>
            <a:ext cx="5486400" cy="78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214C04-D0D4-7830-DE38-E23950A03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04" y="4464493"/>
            <a:ext cx="54864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7EBDE8-7FF0-EC04-35B0-18D44BBF3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064" y="293363"/>
            <a:ext cx="2222933" cy="64094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0C8352-E714-4421-1659-5417BB5B2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940" y="293362"/>
            <a:ext cx="2222933" cy="64094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BAA5FC-BB47-CC4F-F2CF-4DF991792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8763" y="293361"/>
            <a:ext cx="2222933" cy="64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2BDC-7585-1C1D-136A-91A3C21C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 ex 5 slice 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0C9B58-A2AA-A2FD-1108-1A1B656BBA4F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4521EA-6E2C-C31C-1C60-DBAAB5D7FFC3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106B3-86F6-2C6D-3BEF-E79E01388D44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2F0432-CAB5-359B-AC78-E062A7574BBC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34B29-8CC7-75B5-3634-1AD900D0E12E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5B12B8-7A03-F35F-1E8E-9A089E9DCAC1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7DB00DC-DCDF-AC75-2DA6-D77EF300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5" y="1855197"/>
            <a:ext cx="54864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2C549B-D5E3-DB7F-59D0-2754D97C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05" y="3104391"/>
            <a:ext cx="5486400" cy="787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53980A-8F59-F6A2-F8B1-3C5481BF7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05" y="4507725"/>
            <a:ext cx="5486400" cy="78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285A99-9CD0-F8D1-7821-24EBB56F4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305" y="217109"/>
            <a:ext cx="2227901" cy="64237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E2AC3-963F-112B-50CC-19880C0E8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354" y="217109"/>
            <a:ext cx="2227901" cy="64237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5CD864-D634-B3E5-073E-4881C44C1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7144" y="217109"/>
            <a:ext cx="2227901" cy="64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D37B-73BC-AF17-58A3-0F92611D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vol1-1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CCB3B-38D8-BEF7-284F-066BBE7E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82" y="1919874"/>
            <a:ext cx="54864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EDA2A-3AB2-AE87-2A4E-58300C60C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982" y="3150980"/>
            <a:ext cx="5486400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47890-49C9-8DBC-B661-EE01A4026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982" y="4463291"/>
            <a:ext cx="5486400" cy="78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D7E7D-673D-5117-F1C3-702D00892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212" y="69091"/>
            <a:ext cx="237849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41234-84DC-D023-9307-A79CA9876E73}"/>
              </a:ext>
            </a:extLst>
          </p:cNvPr>
          <p:cNvSpPr txBox="1"/>
          <p:nvPr/>
        </p:nvSpPr>
        <p:spPr>
          <a:xfrm>
            <a:off x="344447" y="2064231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4997D-7A3D-D42B-FED1-A6EFBC305C83}"/>
              </a:ext>
            </a:extLst>
          </p:cNvPr>
          <p:cNvSpPr txBox="1"/>
          <p:nvPr/>
        </p:nvSpPr>
        <p:spPr>
          <a:xfrm>
            <a:off x="344447" y="3313425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BC560-A82B-BD74-DDBC-C0C20AE22B6A}"/>
              </a:ext>
            </a:extLst>
          </p:cNvPr>
          <p:cNvSpPr txBox="1"/>
          <p:nvPr/>
        </p:nvSpPr>
        <p:spPr>
          <a:xfrm>
            <a:off x="344447" y="4672325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63DF69-E2CE-06B9-AF0B-F0B38193EE5D}"/>
              </a:ext>
            </a:extLst>
          </p:cNvPr>
          <p:cNvCxnSpPr/>
          <p:nvPr/>
        </p:nvCxnSpPr>
        <p:spPr>
          <a:xfrm>
            <a:off x="1552639" y="5744150"/>
            <a:ext cx="16508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668D62-929B-8BB0-4713-128DCAB55F20}"/>
              </a:ext>
            </a:extLst>
          </p:cNvPr>
          <p:cNvSpPr txBox="1"/>
          <p:nvPr/>
        </p:nvSpPr>
        <p:spPr>
          <a:xfrm>
            <a:off x="1691499" y="5809917"/>
            <a:ext cx="71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48076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022-451B-6DE8-6014-CD1DF81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V12 Training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38F-2065-2EC1-6D96-65A21E00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Train/test with </a:t>
            </a:r>
            <a:r>
              <a:rPr lang="en-US" dirty="0" err="1"/>
              <a:t>BrainWeb</a:t>
            </a:r>
            <a:r>
              <a:rPr lang="en-US" dirty="0"/>
              <a:t> data 64x64 (v3 data prep)</a:t>
            </a:r>
          </a:p>
          <a:p>
            <a:pPr marL="0" indent="0">
              <a:buNone/>
            </a:pPr>
            <a:r>
              <a:rPr lang="en-US" dirty="0"/>
              <a:t>Epoch 153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Parameters:</a:t>
            </a:r>
          </a:p>
          <a:p>
            <a:r>
              <a:rPr lang="en-US" dirty="0"/>
              <a:t>2D </a:t>
            </a:r>
            <a:r>
              <a:rPr lang="en-US" dirty="0" err="1"/>
              <a:t>Unet</a:t>
            </a:r>
            <a:r>
              <a:rPr lang="en-US" dirty="0"/>
              <a:t> (Basic </a:t>
            </a:r>
            <a:r>
              <a:rPr lang="en-US" dirty="0" err="1"/>
              <a:t>Unet</a:t>
            </a:r>
            <a:r>
              <a:rPr lang="en-US" dirty="0"/>
              <a:t>, 2M parameters): </a:t>
            </a:r>
          </a:p>
          <a:p>
            <a:pPr lvl="1"/>
            <a:r>
              <a:rPr lang="en-US" dirty="0"/>
              <a:t>input: pyruvate and lactate dynamics concatenated [40 64 64]</a:t>
            </a:r>
          </a:p>
          <a:p>
            <a:pPr lvl="1"/>
            <a:r>
              <a:rPr lang="en-US" dirty="0"/>
              <a:t>Output: k</a:t>
            </a:r>
            <a:r>
              <a:rPr lang="en-US" baseline="-25000" dirty="0"/>
              <a:t>PL</a:t>
            </a:r>
            <a:r>
              <a:rPr lang="en-US" dirty="0"/>
              <a:t> map [1 64 64]</a:t>
            </a:r>
          </a:p>
          <a:p>
            <a:r>
              <a:rPr lang="en-US" dirty="0"/>
              <a:t>Adam optimizer, learning rate=.001</a:t>
            </a:r>
          </a:p>
          <a:p>
            <a:r>
              <a:rPr lang="en-US" dirty="0"/>
              <a:t>Batch size= 2</a:t>
            </a:r>
          </a:p>
          <a:p>
            <a:r>
              <a:rPr lang="en-US" dirty="0"/>
              <a:t>L1 loss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73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022-451B-6DE8-6014-CD1DF81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V13 Training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38F-2065-2EC1-6D96-65A21E00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Train/test with </a:t>
            </a:r>
            <a:r>
              <a:rPr lang="en-US" dirty="0" err="1"/>
              <a:t>BrainWeb</a:t>
            </a:r>
            <a:r>
              <a:rPr lang="en-US" dirty="0"/>
              <a:t> data 64x64 (v3 data prep)</a:t>
            </a:r>
          </a:p>
          <a:p>
            <a:pPr marL="0" indent="0">
              <a:buNone/>
            </a:pPr>
            <a:r>
              <a:rPr lang="en-US" dirty="0"/>
              <a:t>Epoch 315 (not much better than v12)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Parameters:</a:t>
            </a:r>
          </a:p>
          <a:p>
            <a:r>
              <a:rPr lang="en-US" dirty="0"/>
              <a:t>2D </a:t>
            </a:r>
            <a:r>
              <a:rPr lang="en-US" dirty="0" err="1"/>
              <a:t>Unet</a:t>
            </a:r>
            <a:r>
              <a:rPr lang="en-US" dirty="0"/>
              <a:t> (Basic </a:t>
            </a:r>
            <a:r>
              <a:rPr lang="en-US" dirty="0" err="1"/>
              <a:t>Unet</a:t>
            </a:r>
            <a:r>
              <a:rPr lang="en-US" dirty="0"/>
              <a:t>, 2M parameters): </a:t>
            </a:r>
          </a:p>
          <a:p>
            <a:pPr lvl="1"/>
            <a:r>
              <a:rPr lang="en-US" dirty="0"/>
              <a:t>input: pyruvate and lactate dynamics concatenated [40 64 64]</a:t>
            </a:r>
          </a:p>
          <a:p>
            <a:pPr lvl="1"/>
            <a:r>
              <a:rPr lang="en-US" dirty="0"/>
              <a:t>Output: k</a:t>
            </a:r>
            <a:r>
              <a:rPr lang="en-US" baseline="-25000" dirty="0"/>
              <a:t>PL</a:t>
            </a:r>
            <a:r>
              <a:rPr lang="en-US" dirty="0"/>
              <a:t> map [1 64 64]</a:t>
            </a:r>
          </a:p>
          <a:p>
            <a:r>
              <a:rPr lang="en-US" dirty="0"/>
              <a:t>Adam optimizer, learning rate=</a:t>
            </a:r>
            <a:r>
              <a:rPr lang="en-US" dirty="0">
                <a:solidFill>
                  <a:srgbClr val="FF0000"/>
                </a:solidFill>
              </a:rPr>
              <a:t>0.0001</a:t>
            </a:r>
          </a:p>
          <a:p>
            <a:r>
              <a:rPr lang="en-US" dirty="0"/>
              <a:t>Batch size= 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r>
              <a:rPr lang="en-US" dirty="0"/>
              <a:t>L1 loss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99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022-451B-6DE8-6014-CD1DF81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V14 Training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38F-2065-2EC1-6D96-65A21E00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Train/test with </a:t>
            </a:r>
            <a:r>
              <a:rPr lang="en-US" dirty="0" err="1"/>
              <a:t>BrainWeb</a:t>
            </a:r>
            <a:r>
              <a:rPr lang="en-US" dirty="0"/>
              <a:t> data 64x64 (v3 data prep)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Parameters:</a:t>
            </a:r>
          </a:p>
          <a:p>
            <a:r>
              <a:rPr lang="en-US" dirty="0"/>
              <a:t>2D </a:t>
            </a:r>
            <a:r>
              <a:rPr lang="en-US" dirty="0" err="1"/>
              <a:t>Unet</a:t>
            </a:r>
            <a:r>
              <a:rPr lang="en-US" dirty="0"/>
              <a:t> (Basic </a:t>
            </a:r>
            <a:r>
              <a:rPr lang="en-US" dirty="0" err="1"/>
              <a:t>Unet</a:t>
            </a:r>
            <a:r>
              <a:rPr lang="en-US" dirty="0"/>
              <a:t>, 2M parameters): </a:t>
            </a:r>
          </a:p>
          <a:p>
            <a:pPr lvl="1"/>
            <a:r>
              <a:rPr lang="en-US" dirty="0"/>
              <a:t>input: pyruvate and lactate dynamics concatenated [40 64 64]</a:t>
            </a:r>
          </a:p>
          <a:p>
            <a:pPr lvl="1"/>
            <a:r>
              <a:rPr lang="en-US" dirty="0"/>
              <a:t>Output: k</a:t>
            </a:r>
            <a:r>
              <a:rPr lang="en-US" baseline="-25000" dirty="0"/>
              <a:t>PL</a:t>
            </a:r>
            <a:r>
              <a:rPr lang="en-US" dirty="0"/>
              <a:t> map [1 64 64]</a:t>
            </a:r>
          </a:p>
          <a:p>
            <a:r>
              <a:rPr lang="en-US" dirty="0"/>
              <a:t>Adam optimizer, learning rate=</a:t>
            </a:r>
            <a:r>
              <a:rPr lang="en-US" dirty="0">
                <a:solidFill>
                  <a:srgbClr val="FF0000"/>
                </a:solidFill>
              </a:rPr>
              <a:t>1e-5</a:t>
            </a:r>
          </a:p>
          <a:p>
            <a:r>
              <a:rPr lang="en-US" dirty="0"/>
              <a:t>Batch size= 2 </a:t>
            </a:r>
          </a:p>
          <a:p>
            <a:r>
              <a:rPr lang="en-US" dirty="0"/>
              <a:t>L1 loss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406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022-451B-6DE8-6014-CD1DF81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V15 Training Experiments </a:t>
            </a:r>
            <a:r>
              <a:rPr lang="en-US" dirty="0">
                <a:highlight>
                  <a:srgbClr val="FFFF00"/>
                </a:highlight>
              </a:rPr>
              <a:t>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38F-2065-2EC1-6D96-65A21E00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Train/test with </a:t>
            </a:r>
            <a:r>
              <a:rPr lang="en-US" dirty="0" err="1"/>
              <a:t>BrainWeb</a:t>
            </a:r>
            <a:r>
              <a:rPr lang="en-US" dirty="0"/>
              <a:t> data 64x64 (v3 data prep)</a:t>
            </a:r>
          </a:p>
          <a:p>
            <a:pPr marL="0" indent="0">
              <a:buNone/>
            </a:pPr>
            <a:r>
              <a:rPr lang="en-US" dirty="0"/>
              <a:t>Epoch:106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Parameters:</a:t>
            </a:r>
          </a:p>
          <a:p>
            <a:r>
              <a:rPr lang="en-US" dirty="0"/>
              <a:t>2D </a:t>
            </a:r>
            <a:r>
              <a:rPr lang="en-US" dirty="0" err="1"/>
              <a:t>Unet</a:t>
            </a:r>
            <a:r>
              <a:rPr lang="en-US" dirty="0"/>
              <a:t> (Basic </a:t>
            </a:r>
            <a:r>
              <a:rPr lang="en-US" dirty="0" err="1"/>
              <a:t>Unet</a:t>
            </a:r>
            <a:r>
              <a:rPr lang="en-US" dirty="0"/>
              <a:t>, 2M parameters): </a:t>
            </a:r>
          </a:p>
          <a:p>
            <a:pPr lvl="1"/>
            <a:r>
              <a:rPr lang="en-US" dirty="0"/>
              <a:t>input: pyruvate and lactate dynamics concatenated [40 64 64]</a:t>
            </a:r>
          </a:p>
          <a:p>
            <a:pPr lvl="1"/>
            <a:r>
              <a:rPr lang="en-US" dirty="0"/>
              <a:t>Output: k</a:t>
            </a:r>
            <a:r>
              <a:rPr lang="en-US" baseline="-25000" dirty="0"/>
              <a:t>PL</a:t>
            </a:r>
            <a:r>
              <a:rPr lang="en-US" dirty="0"/>
              <a:t> map [1 64 64]</a:t>
            </a:r>
          </a:p>
          <a:p>
            <a:r>
              <a:rPr lang="en-US" dirty="0"/>
              <a:t>Adam optimizer, learning rate=.001</a:t>
            </a:r>
          </a:p>
          <a:p>
            <a:r>
              <a:rPr lang="en-US" dirty="0"/>
              <a:t>Batch size= 2</a:t>
            </a:r>
          </a:p>
          <a:p>
            <a:r>
              <a:rPr lang="en-US" dirty="0"/>
              <a:t>L1 loss</a:t>
            </a:r>
          </a:p>
          <a:p>
            <a:r>
              <a:rPr lang="en-US" dirty="0">
                <a:solidFill>
                  <a:srgbClr val="FF0000"/>
                </a:solidFill>
              </a:rPr>
              <a:t>Dropout = 0.3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695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46B9-58F6-4A38-08C7-CF6E5CAF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324"/>
          </a:xfrm>
        </p:spPr>
        <p:txBody>
          <a:bodyPr/>
          <a:lstStyle/>
          <a:p>
            <a:r>
              <a:rPr lang="en-US" dirty="0"/>
              <a:t>Test Set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8C5366-9560-C925-19F8-BF68D252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6" y="0"/>
            <a:ext cx="8386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205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2668-E9CB-FD37-7732-372A5C45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 Set Metrics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49A2250-AF02-D43A-B507-15E48339E8F2}"/>
              </a:ext>
            </a:extLst>
          </p:cNvPr>
          <p:cNvGraphicFramePr>
            <a:graphicFrameLocks/>
          </p:cNvGraphicFramePr>
          <p:nvPr/>
        </p:nvGraphicFramePr>
        <p:xfrm>
          <a:off x="838200" y="1858219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744800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464134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691637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36490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U-net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Voxelwise PK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Voxelwise PK Model + HOSVD Denoising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0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Abs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Sq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39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 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82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146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OOD Cases</a:t>
            </a:r>
          </a:p>
        </p:txBody>
      </p:sp>
      <p:pic>
        <p:nvPicPr>
          <p:cNvPr id="6" name="Picture 5" descr="A chart of a brain scan&#10;&#10;Description automatically generated with medium confidence">
            <a:extLst>
              <a:ext uri="{FF2B5EF4-FFF2-40B4-BE49-F238E27FC236}">
                <a16:creationId xmlns:a16="http://schemas.microsoft.com/office/drawing/2014/main" id="{48991BAD-9B15-831B-EB65-3E847BA6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1167317" y="848615"/>
            <a:ext cx="9857366" cy="58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02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OOD Cases</a:t>
            </a:r>
          </a:p>
        </p:txBody>
      </p:sp>
      <p:pic>
        <p:nvPicPr>
          <p:cNvPr id="6" name="Picture 5" descr="A chart of a brain scan&#10;&#10;Description automatically generated with medium confidence">
            <a:extLst>
              <a:ext uri="{FF2B5EF4-FFF2-40B4-BE49-F238E27FC236}">
                <a16:creationId xmlns:a16="http://schemas.microsoft.com/office/drawing/2014/main" id="{E08A13E0-FFCE-2AA5-FE95-5DB40BA6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43"/>
          <a:stretch/>
        </p:blipFill>
        <p:spPr>
          <a:xfrm>
            <a:off x="1098558" y="914400"/>
            <a:ext cx="9994883" cy="584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974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34" y="740070"/>
            <a:ext cx="2639518" cy="873366"/>
          </a:xfrm>
        </p:spPr>
        <p:txBody>
          <a:bodyPr>
            <a:normAutofit fontScale="90000"/>
          </a:bodyPr>
          <a:lstStyle/>
          <a:p>
            <a:r>
              <a:rPr lang="en-US" dirty="0"/>
              <a:t>In Vivo Volunteer Data</a:t>
            </a:r>
          </a:p>
        </p:txBody>
      </p:sp>
      <p:pic>
        <p:nvPicPr>
          <p:cNvPr id="10" name="Picture 9" descr="A collage of images of the brain&#10;&#10;Description automatically generated">
            <a:extLst>
              <a:ext uri="{FF2B5EF4-FFF2-40B4-BE49-F238E27FC236}">
                <a16:creationId xmlns:a16="http://schemas.microsoft.com/office/drawing/2014/main" id="{F0343124-365C-99A1-0AA5-FC8813973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28" y="-1"/>
            <a:ext cx="7521752" cy="684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13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022-451B-6DE8-6014-CD1DF81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V16/</a:t>
            </a:r>
            <a:r>
              <a:rPr lang="en-US"/>
              <a:t>V17/V18 </a:t>
            </a:r>
            <a:r>
              <a:rPr lang="en-US" dirty="0"/>
              <a:t>Finetuning Experiment (on top of V15)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38F-2065-2EC1-6D96-65A21E00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Train/test with </a:t>
            </a:r>
            <a:r>
              <a:rPr lang="en-US" dirty="0">
                <a:solidFill>
                  <a:srgbClr val="FF0000"/>
                </a:solidFill>
              </a:rPr>
              <a:t>In vivo data </a:t>
            </a:r>
            <a:r>
              <a:rPr lang="en-US" dirty="0"/>
              <a:t>train 64x64</a:t>
            </a:r>
          </a:p>
          <a:p>
            <a:r>
              <a:rPr lang="en-US" dirty="0"/>
              <a:t>V16 first 3000 epochs, V17 second 2995 epochs, V18</a:t>
            </a:r>
          </a:p>
          <a:p>
            <a:r>
              <a:rPr lang="en-US" dirty="0"/>
              <a:t>Trained with full network</a:t>
            </a:r>
          </a:p>
          <a:p>
            <a:pPr marL="0" indent="0">
              <a:buNone/>
            </a:pPr>
            <a:r>
              <a:rPr lang="en-US" dirty="0"/>
              <a:t>Training Parameters:</a:t>
            </a:r>
          </a:p>
          <a:p>
            <a:r>
              <a:rPr lang="en-US" dirty="0"/>
              <a:t>2D </a:t>
            </a:r>
            <a:r>
              <a:rPr lang="en-US" dirty="0" err="1"/>
              <a:t>Unet</a:t>
            </a:r>
            <a:r>
              <a:rPr lang="en-US" dirty="0"/>
              <a:t> (Basic </a:t>
            </a:r>
            <a:r>
              <a:rPr lang="en-US" dirty="0" err="1"/>
              <a:t>Unet</a:t>
            </a:r>
            <a:r>
              <a:rPr lang="en-US" dirty="0"/>
              <a:t>, 2M parameters): </a:t>
            </a:r>
          </a:p>
          <a:p>
            <a:pPr lvl="1"/>
            <a:r>
              <a:rPr lang="en-US" dirty="0"/>
              <a:t>input: pyruvate and lactate dynamics concatenated [40 64 64]</a:t>
            </a:r>
          </a:p>
          <a:p>
            <a:pPr lvl="1"/>
            <a:r>
              <a:rPr lang="en-US" dirty="0"/>
              <a:t>Output: k</a:t>
            </a:r>
            <a:r>
              <a:rPr lang="en-US" baseline="-25000" dirty="0"/>
              <a:t>PL</a:t>
            </a:r>
            <a:r>
              <a:rPr lang="en-US" dirty="0"/>
              <a:t> map [1 64 64]</a:t>
            </a:r>
          </a:p>
          <a:p>
            <a:r>
              <a:rPr lang="en-US" dirty="0"/>
              <a:t>Adam optimizer, learning rate=</a:t>
            </a:r>
            <a:r>
              <a:rPr lang="en-US" dirty="0">
                <a:solidFill>
                  <a:srgbClr val="FF0000"/>
                </a:solidFill>
              </a:rPr>
              <a:t>1e-5</a:t>
            </a:r>
          </a:p>
          <a:p>
            <a:r>
              <a:rPr lang="en-US" dirty="0"/>
              <a:t>Batch size= 2</a:t>
            </a:r>
          </a:p>
          <a:p>
            <a:r>
              <a:rPr lang="en-US" dirty="0"/>
              <a:t>L1 loss</a:t>
            </a:r>
          </a:p>
          <a:p>
            <a:r>
              <a:rPr lang="en-US" dirty="0">
                <a:solidFill>
                  <a:srgbClr val="FF0000"/>
                </a:solidFill>
              </a:rPr>
              <a:t>Dropout = 0.3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8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D37B-73BC-AF17-58A3-0F92611D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vol2-1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EF1998-1B53-7B25-31B9-40ED24E0F0D9}"/>
              </a:ext>
            </a:extLst>
          </p:cNvPr>
          <p:cNvGrpSpPr/>
          <p:nvPr/>
        </p:nvGrpSpPr>
        <p:grpSpPr>
          <a:xfrm>
            <a:off x="344447" y="2064231"/>
            <a:ext cx="2859021" cy="4115018"/>
            <a:chOff x="344447" y="2064231"/>
            <a:chExt cx="2859021" cy="41150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478625-38AA-D072-9050-E2E3895F3788}"/>
                </a:ext>
              </a:extLst>
            </p:cNvPr>
            <p:cNvSpPr txBox="1"/>
            <p:nvPr/>
          </p:nvSpPr>
          <p:spPr>
            <a:xfrm>
              <a:off x="344447" y="2064231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2DA61B-0FDE-2446-C2FA-374AF2FD9515}"/>
                </a:ext>
              </a:extLst>
            </p:cNvPr>
            <p:cNvSpPr txBox="1"/>
            <p:nvPr/>
          </p:nvSpPr>
          <p:spPr>
            <a:xfrm>
              <a:off x="344447" y="33134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BE9EE0-540C-4D41-0CCA-23049C51491A}"/>
                </a:ext>
              </a:extLst>
            </p:cNvPr>
            <p:cNvSpPr txBox="1"/>
            <p:nvPr/>
          </p:nvSpPr>
          <p:spPr>
            <a:xfrm>
              <a:off x="344447" y="4672325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BIC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D21C67-37CB-180A-435B-9838D3FFA69F}"/>
                </a:ext>
              </a:extLst>
            </p:cNvPr>
            <p:cNvCxnSpPr/>
            <p:nvPr/>
          </p:nvCxnSpPr>
          <p:spPr>
            <a:xfrm>
              <a:off x="1552639" y="5744150"/>
              <a:ext cx="1650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850758-8D01-C164-23EC-0D990890997C}"/>
                </a:ext>
              </a:extLst>
            </p:cNvPr>
            <p:cNvSpPr txBox="1"/>
            <p:nvPr/>
          </p:nvSpPr>
          <p:spPr>
            <a:xfrm>
              <a:off x="1691499" y="5809917"/>
              <a:ext cx="713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184442E-A9CB-F5BB-7A32-4D69DC68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3" y="1855197"/>
            <a:ext cx="54864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04E1B7-6019-A7F2-337D-34513A83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3104391"/>
            <a:ext cx="548640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27B4E8-F079-B4BF-E497-337A09CF5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43" y="4494956"/>
            <a:ext cx="54864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884FBB-12B3-0862-6876-27563D59D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118" y="0"/>
            <a:ext cx="237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90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022-451B-6DE8-6014-CD1DF81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V19 Finetuning Experiment (on top of V15) </a:t>
            </a:r>
            <a:r>
              <a:rPr lang="en-US" dirty="0">
                <a:highlight>
                  <a:srgbClr val="FFFF00"/>
                </a:highlight>
              </a:rPr>
              <a:t>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38F-2065-2EC1-6D96-65A21E00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Train/test with </a:t>
            </a:r>
            <a:r>
              <a:rPr lang="en-US" dirty="0">
                <a:solidFill>
                  <a:srgbClr val="FF0000"/>
                </a:solidFill>
              </a:rPr>
              <a:t>In vivo data </a:t>
            </a:r>
            <a:r>
              <a:rPr lang="en-US" dirty="0"/>
              <a:t>train 64x64</a:t>
            </a:r>
          </a:p>
          <a:p>
            <a:r>
              <a:rPr lang="en-US" dirty="0"/>
              <a:t>Save checkpoint every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300 epochs</a:t>
            </a:r>
          </a:p>
          <a:p>
            <a:r>
              <a:rPr lang="en-US" dirty="0"/>
              <a:t>Trained with full network</a:t>
            </a:r>
          </a:p>
          <a:p>
            <a:pPr marL="0" indent="0">
              <a:buNone/>
            </a:pPr>
            <a:r>
              <a:rPr lang="en-US" dirty="0"/>
              <a:t>Training Parameters:</a:t>
            </a:r>
          </a:p>
          <a:p>
            <a:r>
              <a:rPr lang="en-US" dirty="0"/>
              <a:t>2D </a:t>
            </a:r>
            <a:r>
              <a:rPr lang="en-US" dirty="0" err="1"/>
              <a:t>Unet</a:t>
            </a:r>
            <a:r>
              <a:rPr lang="en-US" dirty="0"/>
              <a:t> (Basic </a:t>
            </a:r>
            <a:r>
              <a:rPr lang="en-US" dirty="0" err="1"/>
              <a:t>Unet</a:t>
            </a:r>
            <a:r>
              <a:rPr lang="en-US" dirty="0"/>
              <a:t>, 2M parameters): </a:t>
            </a:r>
          </a:p>
          <a:p>
            <a:pPr lvl="1"/>
            <a:r>
              <a:rPr lang="en-US" dirty="0"/>
              <a:t>input: pyruvate and lactate dynamics concatenated [40 64 64]</a:t>
            </a:r>
          </a:p>
          <a:p>
            <a:pPr lvl="1"/>
            <a:r>
              <a:rPr lang="en-US" dirty="0"/>
              <a:t>Output: k</a:t>
            </a:r>
            <a:r>
              <a:rPr lang="en-US" baseline="-25000" dirty="0"/>
              <a:t>PL</a:t>
            </a:r>
            <a:r>
              <a:rPr lang="en-US" dirty="0"/>
              <a:t> map [1 64 64]</a:t>
            </a:r>
          </a:p>
          <a:p>
            <a:r>
              <a:rPr lang="en-US" dirty="0"/>
              <a:t>Adam optimizer, learning rate=</a:t>
            </a:r>
            <a:r>
              <a:rPr lang="en-US" dirty="0">
                <a:solidFill>
                  <a:srgbClr val="FF0000"/>
                </a:solidFill>
              </a:rPr>
              <a:t>1e-5</a:t>
            </a:r>
          </a:p>
          <a:p>
            <a:r>
              <a:rPr lang="en-US" dirty="0"/>
              <a:t>Batch size= 2</a:t>
            </a:r>
          </a:p>
          <a:p>
            <a:r>
              <a:rPr lang="en-US" dirty="0"/>
              <a:t>L1 loss</a:t>
            </a:r>
          </a:p>
          <a:p>
            <a:r>
              <a:rPr lang="en-US" dirty="0">
                <a:solidFill>
                  <a:srgbClr val="FF0000"/>
                </a:solidFill>
              </a:rPr>
              <a:t>Dropout = 0.3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60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967CE-EDD5-A3BE-730C-C7CF77E6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6615D-A323-D287-455A-E7CB35B1C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785" y="1891799"/>
            <a:ext cx="11725416" cy="4338733"/>
          </a:xfrm>
        </p:spPr>
      </p:pic>
    </p:spTree>
    <p:extLst>
      <p:ext uri="{BB962C8B-B14F-4D97-AF65-F5344CB8AC3E}">
        <p14:creationId xmlns:p14="http://schemas.microsoft.com/office/powerpoint/2010/main" val="31877442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E5CF-5E10-5004-8344-EBE0B9C5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Parameter Choices </a:t>
            </a:r>
            <a:r>
              <a:rPr lang="en-US" dirty="0">
                <a:highlight>
                  <a:srgbClr val="FFFF00"/>
                </a:highlight>
              </a:rPr>
              <a:t>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2CF8-86F2-CA50-AC77-705023E3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30078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k</a:t>
            </a:r>
            <a:r>
              <a:rPr lang="en-US" baseline="-25000" dirty="0" err="1"/>
              <a:t>TRANS</a:t>
            </a:r>
            <a:r>
              <a:rPr lang="en-US" dirty="0"/>
              <a:t> (scales input function):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linear y gradient: 1 to random b/w 5-11 </a:t>
            </a:r>
          </a:p>
          <a:p>
            <a:pPr lvl="1"/>
            <a:r>
              <a:rPr lang="en-US" dirty="0"/>
              <a:t>GM: linear y gradient: random b/w 0.15-.25 to random b/w 0.35-.45 </a:t>
            </a:r>
          </a:p>
          <a:p>
            <a:pPr lvl="1"/>
            <a:r>
              <a:rPr lang="en-US" dirty="0"/>
              <a:t>WM: linear y gradient: random b/w 0.12-.22 to random b/w 0.32-.42 </a:t>
            </a:r>
          </a:p>
          <a:p>
            <a:r>
              <a:rPr lang="en-US" dirty="0"/>
              <a:t>k</a:t>
            </a:r>
            <a:r>
              <a:rPr lang="en-US" baseline="-25000" dirty="0"/>
              <a:t>PL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0</a:t>
            </a:r>
          </a:p>
          <a:p>
            <a:pPr lvl="1"/>
            <a:r>
              <a:rPr lang="en-US" dirty="0"/>
              <a:t>GM: random b/w 0.007-0.035</a:t>
            </a:r>
          </a:p>
          <a:p>
            <a:pPr lvl="1"/>
            <a:r>
              <a:rPr lang="en-US" dirty="0"/>
              <a:t>WM: random b/w 0.005-0.03</a:t>
            </a:r>
          </a:p>
          <a:p>
            <a:r>
              <a:rPr lang="en-US" dirty="0" err="1"/>
              <a:t>k</a:t>
            </a:r>
            <a:r>
              <a:rPr lang="en-US" baseline="-25000" dirty="0" err="1"/>
              <a:t>PB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Vasc</a:t>
            </a:r>
            <a:r>
              <a:rPr lang="en-US" dirty="0"/>
              <a:t>: 0</a:t>
            </a:r>
          </a:p>
          <a:p>
            <a:pPr lvl="1"/>
            <a:r>
              <a:rPr lang="en-US" dirty="0"/>
              <a:t>GM: 0.002-0.007</a:t>
            </a:r>
          </a:p>
          <a:p>
            <a:pPr lvl="1"/>
            <a:r>
              <a:rPr lang="en-US" dirty="0"/>
              <a:t>WM: 0.002-0.007</a:t>
            </a:r>
          </a:p>
          <a:p>
            <a:r>
              <a:rPr lang="en-US" sz="2400" dirty="0"/>
              <a:t>M</a:t>
            </a:r>
            <a:r>
              <a:rPr lang="en-US" sz="2400" baseline="-25000" dirty="0"/>
              <a:t>z</a:t>
            </a:r>
            <a:r>
              <a:rPr lang="en-US" sz="2400" dirty="0"/>
              <a:t>0:</a:t>
            </a:r>
          </a:p>
          <a:p>
            <a:pPr lvl="1"/>
            <a:r>
              <a:rPr lang="en-US" sz="2000" dirty="0" err="1"/>
              <a:t>Vasc</a:t>
            </a:r>
            <a:r>
              <a:rPr lang="en-US" sz="2000" dirty="0"/>
              <a:t>: P: input </a:t>
            </a:r>
            <a:r>
              <a:rPr lang="en-US" sz="2000" dirty="0" err="1"/>
              <a:t>fxn</a:t>
            </a:r>
            <a:r>
              <a:rPr lang="en-US" sz="2000" dirty="0"/>
              <a:t>(1), L/B:0</a:t>
            </a:r>
          </a:p>
          <a:p>
            <a:pPr lvl="1"/>
            <a:r>
              <a:rPr lang="en-US" sz="2000" dirty="0"/>
              <a:t>GM &amp; WM: P: input*(.5-1) L: input*(0-.01), </a:t>
            </a:r>
            <a:r>
              <a:rPr lang="en-US" sz="2000" dirty="0" err="1"/>
              <a:t>B:input</a:t>
            </a:r>
            <a:r>
              <a:rPr lang="en-US" sz="2000" dirty="0"/>
              <a:t>*(0-.005)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D8BCAD-7E20-C0B9-7CDB-29C18DCBBEE9}"/>
              </a:ext>
            </a:extLst>
          </p:cNvPr>
          <p:cNvSpPr txBox="1">
            <a:spLocks/>
          </p:cNvSpPr>
          <p:nvPr/>
        </p:nvSpPr>
        <p:spPr>
          <a:xfrm>
            <a:off x="6675783" y="1829076"/>
            <a:ext cx="50921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T1s: </a:t>
            </a:r>
            <a:r>
              <a:rPr lang="en-US" sz="2000" dirty="0" err="1"/>
              <a:t>Pyr</a:t>
            </a:r>
            <a:r>
              <a:rPr lang="en-US" sz="2000" dirty="0"/>
              <a:t>: 30s,  Lac: 25s,  Bic: 25s</a:t>
            </a:r>
          </a:p>
          <a:p>
            <a:r>
              <a:rPr lang="en-US" sz="2000" dirty="0"/>
              <a:t>TR = </a:t>
            </a:r>
            <a:r>
              <a:rPr lang="en-US" sz="2000" dirty="0">
                <a:highlight>
                  <a:srgbClr val="FFFF00"/>
                </a:highlight>
              </a:rPr>
              <a:t>3s</a:t>
            </a:r>
          </a:p>
          <a:p>
            <a:r>
              <a:rPr lang="en-US" sz="2400" dirty="0" err="1"/>
              <a:t>Tarrival</a:t>
            </a:r>
            <a:r>
              <a:rPr lang="en-US" sz="2400" dirty="0"/>
              <a:t>: (-4) – (+4)</a:t>
            </a:r>
          </a:p>
          <a:p>
            <a:r>
              <a:rPr lang="en-US" sz="2400" dirty="0"/>
              <a:t>SNR: P:70-320, L:15-75, B:10-35</a:t>
            </a:r>
          </a:p>
          <a:p>
            <a:r>
              <a:rPr lang="en-US" sz="2400" dirty="0"/>
              <a:t>Sample Matrix size = P: [32 32 8], L/B: [16 16 8] (multi res)</a:t>
            </a:r>
          </a:p>
          <a:p>
            <a:r>
              <a:rPr lang="en-US" sz="2400" dirty="0"/>
              <a:t>Output Matrix size = [64 64 8]</a:t>
            </a:r>
          </a:p>
          <a:p>
            <a:r>
              <a:rPr lang="en-US" sz="2400" dirty="0"/>
              <a:t>Include all slices as separate examples for 2D </a:t>
            </a:r>
            <a:r>
              <a:rPr lang="en-US" sz="2400" dirty="0" err="1"/>
              <a:t>unet</a:t>
            </a:r>
            <a:endParaRPr lang="en-US" sz="2400" dirty="0"/>
          </a:p>
          <a:p>
            <a:r>
              <a:rPr lang="en-US" sz="2400" dirty="0">
                <a:highlight>
                  <a:srgbClr val="FFFF00"/>
                </a:highlight>
              </a:rPr>
              <a:t>Sampled from uniform </a:t>
            </a:r>
            <a:r>
              <a:rPr lang="en-US" sz="2400" dirty="0" err="1">
                <a:highlight>
                  <a:srgbClr val="FFFF00"/>
                </a:highlight>
              </a:rPr>
              <a:t>dist</a:t>
            </a:r>
            <a:endParaRPr 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230848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E5CF-5E10-5004-8344-EBE0B9C5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Parameter Choices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2CF8-86F2-CA50-AC77-705023E3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30078" cy="4351338"/>
          </a:xfrm>
        </p:spPr>
        <p:txBody>
          <a:bodyPr>
            <a:normAutofit/>
          </a:bodyPr>
          <a:lstStyle/>
          <a:p>
            <a:r>
              <a:rPr lang="en-US" dirty="0" err="1"/>
              <a:t>XTranslation</a:t>
            </a:r>
            <a:r>
              <a:rPr lang="en-US" dirty="0"/>
              <a:t>: random between -2 and 2</a:t>
            </a:r>
          </a:p>
          <a:p>
            <a:r>
              <a:rPr lang="en-US" dirty="0" err="1"/>
              <a:t>Ytranslation</a:t>
            </a:r>
            <a:r>
              <a:rPr lang="en-US" dirty="0"/>
              <a:t>: [-2 2]</a:t>
            </a:r>
          </a:p>
          <a:p>
            <a:r>
              <a:rPr lang="en-US" dirty="0"/>
              <a:t>Scale: random between 0.95x and 1.2x</a:t>
            </a:r>
          </a:p>
          <a:p>
            <a:r>
              <a:rPr lang="en-US" dirty="0" err="1"/>
              <a:t>XReflection</a:t>
            </a:r>
            <a:r>
              <a:rPr lang="en-US" dirty="0"/>
              <a:t>: true/false</a:t>
            </a:r>
          </a:p>
          <a:p>
            <a:r>
              <a:rPr lang="en-US" dirty="0"/>
              <a:t>Rotation: random b/w -5 and 5 degrees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449D51-B5B0-BFDC-C14D-C303341A1214}"/>
              </a:ext>
            </a:extLst>
          </p:cNvPr>
          <p:cNvSpPr txBox="1">
            <a:spLocks/>
          </p:cNvSpPr>
          <p:nvPr/>
        </p:nvSpPr>
        <p:spPr>
          <a:xfrm>
            <a:off x="6384404" y="1825625"/>
            <a:ext cx="54300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FOV Z crop augmentations: (40-60)</a:t>
            </a:r>
            <a:r>
              <a:rPr lang="en-US" dirty="0">
                <a:sym typeface="Wingdings" pitchFamily="2" charset="2"/>
              </a:rPr>
              <a:t>: (300:320)</a:t>
            </a:r>
          </a:p>
          <a:p>
            <a:r>
              <a:rPr lang="en-US" sz="2400" dirty="0">
                <a:highlight>
                  <a:srgbClr val="FFFF00"/>
                </a:highlight>
              </a:rPr>
              <a:t>Brain </a:t>
            </a:r>
            <a:r>
              <a:rPr lang="en-US" sz="2400" dirty="0" err="1">
                <a:highlight>
                  <a:srgbClr val="FFFF00"/>
                </a:highlight>
              </a:rPr>
              <a:t>idx</a:t>
            </a:r>
            <a:r>
              <a:rPr lang="en-US" sz="2400" dirty="0">
                <a:highlight>
                  <a:srgbClr val="FFFF00"/>
                </a:highlight>
              </a:rPr>
              <a:t>: Train/Val: all but 5, 16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Test: 5 or 16</a:t>
            </a:r>
          </a:p>
          <a:p>
            <a:r>
              <a:rPr lang="en-US" dirty="0"/>
              <a:t>Multiplied by coil </a:t>
            </a:r>
            <a:r>
              <a:rPr lang="en-US" dirty="0" err="1"/>
              <a:t>sens</a:t>
            </a:r>
            <a:r>
              <a:rPr lang="en-US" dirty="0"/>
              <a:t> (sq drop off into center times y gradient times z gradient)</a:t>
            </a:r>
          </a:p>
        </p:txBody>
      </p:sp>
    </p:spTree>
    <p:extLst>
      <p:ext uri="{BB962C8B-B14F-4D97-AF65-F5344CB8AC3E}">
        <p14:creationId xmlns:p14="http://schemas.microsoft.com/office/powerpoint/2010/main" val="23238565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4557-27BD-FBA8-8D76-4836359CA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7DF5B0-70D2-60C3-D038-06D7C22CE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1377"/>
          <a:stretch/>
        </p:blipFill>
        <p:spPr>
          <a:xfrm>
            <a:off x="354700" y="310252"/>
            <a:ext cx="11580745" cy="6237496"/>
          </a:xfrm>
        </p:spPr>
      </p:pic>
    </p:spTree>
    <p:extLst>
      <p:ext uri="{BB962C8B-B14F-4D97-AF65-F5344CB8AC3E}">
        <p14:creationId xmlns:p14="http://schemas.microsoft.com/office/powerpoint/2010/main" val="6348315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8B14E-6E2D-6C34-CFBD-AB871655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0AEC-B802-AAFD-821C-6BF89ADCB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KPL = 0.05 GM, 0.045 for WM</a:t>
            </a:r>
          </a:p>
          <a:p>
            <a:r>
              <a:rPr lang="en-US" dirty="0"/>
              <a:t>Low kPL = 0.0015 GM, 0.001 for WM</a:t>
            </a:r>
          </a:p>
          <a:p>
            <a:r>
              <a:rPr lang="en-US" dirty="0"/>
              <a:t>High SNR = P=350, L=90, B=50</a:t>
            </a:r>
          </a:p>
          <a:p>
            <a:r>
              <a:rPr lang="en-US" dirty="0"/>
              <a:t>Low SNR = P=50, L=10, B=5</a:t>
            </a:r>
          </a:p>
        </p:txBody>
      </p:sp>
    </p:spTree>
    <p:extLst>
      <p:ext uri="{BB962C8B-B14F-4D97-AF65-F5344CB8AC3E}">
        <p14:creationId xmlns:p14="http://schemas.microsoft.com/office/powerpoint/2010/main" val="8587213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022-451B-6DE8-6014-CD1DF818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V20 Training Experiments </a:t>
            </a:r>
            <a:r>
              <a:rPr lang="en-US" dirty="0">
                <a:highlight>
                  <a:srgbClr val="FFFF00"/>
                </a:highlight>
              </a:rPr>
              <a:t>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38F-2065-2EC1-6D96-65A21E00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Train/test with </a:t>
            </a:r>
            <a:r>
              <a:rPr lang="en-US" dirty="0" err="1"/>
              <a:t>BrainWeb</a:t>
            </a:r>
            <a:r>
              <a:rPr lang="en-US" dirty="0"/>
              <a:t> data 64x64 (v4 data prep)</a:t>
            </a:r>
          </a:p>
          <a:p>
            <a:pPr marL="0" indent="0">
              <a:buNone/>
            </a:pPr>
            <a:r>
              <a:rPr lang="en-US" dirty="0"/>
              <a:t>Train 1500 epochs</a:t>
            </a:r>
          </a:p>
          <a:p>
            <a:pPr marL="0" indent="0">
              <a:buNone/>
            </a:pPr>
            <a:r>
              <a:rPr lang="en-US" dirty="0"/>
              <a:t>Epoch w lowest </a:t>
            </a:r>
            <a:r>
              <a:rPr lang="en-US" dirty="0" err="1"/>
              <a:t>val</a:t>
            </a:r>
            <a:r>
              <a:rPr lang="en-US" dirty="0"/>
              <a:t> err: 213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Parameters:</a:t>
            </a:r>
          </a:p>
          <a:p>
            <a:r>
              <a:rPr lang="en-US" dirty="0"/>
              <a:t>2D </a:t>
            </a:r>
            <a:r>
              <a:rPr lang="en-US" dirty="0" err="1"/>
              <a:t>Unet</a:t>
            </a:r>
            <a:r>
              <a:rPr lang="en-US" dirty="0"/>
              <a:t> (Basic </a:t>
            </a:r>
            <a:r>
              <a:rPr lang="en-US" dirty="0" err="1"/>
              <a:t>Unet</a:t>
            </a:r>
            <a:r>
              <a:rPr lang="en-US" dirty="0"/>
              <a:t>, 2M parameters): </a:t>
            </a:r>
          </a:p>
          <a:p>
            <a:pPr lvl="1"/>
            <a:r>
              <a:rPr lang="en-US" dirty="0"/>
              <a:t>input: pyruvate and lactate dynamics concatenated [40 64 64]</a:t>
            </a:r>
          </a:p>
          <a:p>
            <a:pPr lvl="1"/>
            <a:r>
              <a:rPr lang="en-US" dirty="0"/>
              <a:t>Output: k</a:t>
            </a:r>
            <a:r>
              <a:rPr lang="en-US" baseline="-25000" dirty="0"/>
              <a:t>PL</a:t>
            </a:r>
            <a:r>
              <a:rPr lang="en-US" dirty="0"/>
              <a:t> map [1 64 64]</a:t>
            </a:r>
          </a:p>
          <a:p>
            <a:r>
              <a:rPr lang="en-US" dirty="0"/>
              <a:t>Adam optimizer, learning rate=.001</a:t>
            </a:r>
          </a:p>
          <a:p>
            <a:r>
              <a:rPr lang="en-US" dirty="0"/>
              <a:t>Batch size= 2</a:t>
            </a:r>
          </a:p>
          <a:p>
            <a:r>
              <a:rPr lang="en-US" dirty="0"/>
              <a:t>L1 loss</a:t>
            </a:r>
          </a:p>
          <a:p>
            <a:r>
              <a:rPr lang="en-US" dirty="0">
                <a:solidFill>
                  <a:srgbClr val="FF0000"/>
                </a:solidFill>
              </a:rPr>
              <a:t>Dropout = 0.3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47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46B9-58F6-4A38-08C7-CF6E5CAF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0324"/>
          </a:xfrm>
        </p:spPr>
        <p:txBody>
          <a:bodyPr/>
          <a:lstStyle/>
          <a:p>
            <a:r>
              <a:rPr lang="en-US"/>
              <a:t>Test 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9F905-5192-4EDA-DAC8-EC836514C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05" y="0"/>
            <a:ext cx="6773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43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2668-E9CB-FD37-7732-372A5C45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 Set Metrics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49A2250-AF02-D43A-B507-15E48339E8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0842131"/>
              </p:ext>
            </p:extLst>
          </p:nvPr>
        </p:nvGraphicFramePr>
        <p:xfrm>
          <a:off x="838200" y="1858219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7448003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464134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691637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36490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U-net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Voxelwise PK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Voxelwise PK Model + HOSVD Denoising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20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Abs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3.572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3.634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5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 Sq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239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 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82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2684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47FE-156C-B000-69B8-0F9C49A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OOD Cases</a:t>
            </a:r>
          </a:p>
        </p:txBody>
      </p:sp>
      <p:pic>
        <p:nvPicPr>
          <p:cNvPr id="4" name="Picture 3" descr="A screenshot of a chart of brain scan&#10;&#10;Description automatically generated">
            <a:extLst>
              <a:ext uri="{FF2B5EF4-FFF2-40B4-BE49-F238E27FC236}">
                <a16:creationId xmlns:a16="http://schemas.microsoft.com/office/drawing/2014/main" id="{558C7566-3CA8-9C41-9C6A-1387D18D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1253830" y="1248781"/>
            <a:ext cx="9222565" cy="47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91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17078</TotalTime>
  <Words>3272</Words>
  <Application>Microsoft Macintosh PowerPoint</Application>
  <PresentationFormat>Widescreen</PresentationFormat>
  <Paragraphs>684</Paragraphs>
  <Slides>104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Aptos</vt:lpstr>
      <vt:lpstr>Aptos Display</vt:lpstr>
      <vt:lpstr>Arial</vt:lpstr>
      <vt:lpstr>Wingdings</vt:lpstr>
      <vt:lpstr>Office Theme</vt:lpstr>
      <vt:lpstr>PowerPoint Presentation</vt:lpstr>
      <vt:lpstr>Vol1-1 AUC</vt:lpstr>
      <vt:lpstr>Vol2-1 AUC</vt:lpstr>
      <vt:lpstr>Vol2-2 AUC</vt:lpstr>
      <vt:lpstr>Vol2-3 AUC</vt:lpstr>
      <vt:lpstr>Vol2-4 AUC</vt:lpstr>
      <vt:lpstr>Vol3-2 AUC</vt:lpstr>
      <vt:lpstr>vol1-1</vt:lpstr>
      <vt:lpstr>vol2-1</vt:lpstr>
      <vt:lpstr>vol2-2</vt:lpstr>
      <vt:lpstr>vol2-3</vt:lpstr>
      <vt:lpstr>vol2-4</vt:lpstr>
      <vt:lpstr>Vol3-2</vt:lpstr>
      <vt:lpstr>FOV</vt:lpstr>
      <vt:lpstr>FOV</vt:lpstr>
      <vt:lpstr>Ex Dynamics per voxel</vt:lpstr>
      <vt:lpstr>Ex Dynamics per voxel</vt:lpstr>
      <vt:lpstr>Differences across volunteers/scans</vt:lpstr>
      <vt:lpstr>BrainWeb downsaple to [16 16 8]</vt:lpstr>
      <vt:lpstr>kPL/kPB determination – Lit Search</vt:lpstr>
      <vt:lpstr>Simulation Parameter Choices v1</vt:lpstr>
      <vt:lpstr>Augmentation Parameter Choices v1</vt:lpstr>
      <vt:lpstr>Sim ex 1</vt:lpstr>
      <vt:lpstr>Sim ex 2</vt:lpstr>
      <vt:lpstr>Sim ex 3</vt:lpstr>
      <vt:lpstr>Sim ex 4</vt:lpstr>
      <vt:lpstr>Sim ex 5</vt:lpstr>
      <vt:lpstr>Things to do</vt:lpstr>
      <vt:lpstr>Training</vt:lpstr>
      <vt:lpstr>OOD</vt:lpstr>
      <vt:lpstr>Experiment Log</vt:lpstr>
      <vt:lpstr>Training Experiments</vt:lpstr>
      <vt:lpstr>Results: Test Set</vt:lpstr>
      <vt:lpstr>Test Set</vt:lpstr>
      <vt:lpstr>Results: Test Set Metrics</vt:lpstr>
      <vt:lpstr>OOD Cases</vt:lpstr>
      <vt:lpstr>OOD Cases</vt:lpstr>
      <vt:lpstr>In Vivo Volunteer Data</vt:lpstr>
      <vt:lpstr>Training Experiments</vt:lpstr>
      <vt:lpstr>Results: Test Set</vt:lpstr>
      <vt:lpstr>Test Set</vt:lpstr>
      <vt:lpstr>Results: Test Set Metrics</vt:lpstr>
      <vt:lpstr>OOD Cases</vt:lpstr>
      <vt:lpstr>OOD Cases</vt:lpstr>
      <vt:lpstr>In Vivo Volunteer Data</vt:lpstr>
      <vt:lpstr>Simulation Parameter Choices v2</vt:lpstr>
      <vt:lpstr>Augmentation Parameter Choices v2</vt:lpstr>
      <vt:lpstr>OOD</vt:lpstr>
      <vt:lpstr>Training Experiments</vt:lpstr>
      <vt:lpstr>Results: Test Set</vt:lpstr>
      <vt:lpstr>Test Set</vt:lpstr>
      <vt:lpstr>Results: Test Set Metrics</vt:lpstr>
      <vt:lpstr>OOD Cases</vt:lpstr>
      <vt:lpstr>OOD Cases</vt:lpstr>
      <vt:lpstr>In Vivo Volunteer Data</vt:lpstr>
      <vt:lpstr>Coil “sensitivity” mask</vt:lpstr>
      <vt:lpstr>Sim ex 1 slice 4</vt:lpstr>
      <vt:lpstr>Sim ex 1 slice 7</vt:lpstr>
      <vt:lpstr>Sim ex 2 slice 3</vt:lpstr>
      <vt:lpstr>Sim ex 2 slice 5</vt:lpstr>
      <vt:lpstr>Sim ex 3 slice 2</vt:lpstr>
      <vt:lpstr>Sim ex 3 slice 7</vt:lpstr>
      <vt:lpstr>Sim ex 4 slice 1</vt:lpstr>
      <vt:lpstr>Sim ex 5 slice 4</vt:lpstr>
      <vt:lpstr>Sim ex 5 slice 7</vt:lpstr>
      <vt:lpstr>PowerPoint Presentation</vt:lpstr>
      <vt:lpstr>Simulation Parameter Choices v3</vt:lpstr>
      <vt:lpstr>Augmentation Parameter Choices v2</vt:lpstr>
      <vt:lpstr>OOD</vt:lpstr>
      <vt:lpstr>Coil Sensitivity</vt:lpstr>
      <vt:lpstr>Sim ex 1 slice 4</vt:lpstr>
      <vt:lpstr>Sim ex 1 slice 7</vt:lpstr>
      <vt:lpstr>Sim ex 2 slice 3</vt:lpstr>
      <vt:lpstr>Sim ex 2 slice 5</vt:lpstr>
      <vt:lpstr>Sim ex 3 slice 2</vt:lpstr>
      <vt:lpstr>Sim ex 3 slice 7</vt:lpstr>
      <vt:lpstr>Sim ex 4 slice 1</vt:lpstr>
      <vt:lpstr>Sim ex 5 slice 4</vt:lpstr>
      <vt:lpstr>Sim ex 5 slice 7</vt:lpstr>
      <vt:lpstr>V12 Training Experiments</vt:lpstr>
      <vt:lpstr>V13 Training Experiments</vt:lpstr>
      <vt:lpstr>V14 Training Experiments</vt:lpstr>
      <vt:lpstr>V15 Training Experiments ***</vt:lpstr>
      <vt:lpstr>Test Set</vt:lpstr>
      <vt:lpstr>Results: Test Set Metrics</vt:lpstr>
      <vt:lpstr>OOD Cases</vt:lpstr>
      <vt:lpstr>OOD Cases</vt:lpstr>
      <vt:lpstr>In Vivo Volunteer Data</vt:lpstr>
      <vt:lpstr>V16/V17/V18 Finetuning Experiment (on top of V15)</vt:lpstr>
      <vt:lpstr>V19 Finetuning Experiment (on top of V15) ***</vt:lpstr>
      <vt:lpstr>Finetuning Results</vt:lpstr>
      <vt:lpstr>Simulation Parameter Choices v4</vt:lpstr>
      <vt:lpstr>Augmentation Parameter Choices v2</vt:lpstr>
      <vt:lpstr>PowerPoint Presentation</vt:lpstr>
      <vt:lpstr>OOD</vt:lpstr>
      <vt:lpstr>V20 Training Experiments ***</vt:lpstr>
      <vt:lpstr>Test Set</vt:lpstr>
      <vt:lpstr>Results: Test Set Metrics</vt:lpstr>
      <vt:lpstr>OOD Cases</vt:lpstr>
      <vt:lpstr>OOD Cases</vt:lpstr>
      <vt:lpstr>In Vivo Volunteer Data</vt:lpstr>
      <vt:lpstr>V21 Regularization Experiment (on top of V20) ***</vt:lpstr>
      <vt:lpstr>Regularization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Sule Sahin</dc:creator>
  <cp:lastModifiedBy>Sule Sahin</cp:lastModifiedBy>
  <cp:revision>44</cp:revision>
  <dcterms:created xsi:type="dcterms:W3CDTF">2024-02-26T19:15:38Z</dcterms:created>
  <dcterms:modified xsi:type="dcterms:W3CDTF">2024-09-12T06:17:39Z</dcterms:modified>
</cp:coreProperties>
</file>